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53" r:id="rId2"/>
    <p:sldMasterId id="2147483748" r:id="rId3"/>
  </p:sldMasterIdLst>
  <p:notesMasterIdLst>
    <p:notesMasterId r:id="rId13"/>
  </p:notesMasterIdLst>
  <p:sldIdLst>
    <p:sldId id="276" r:id="rId4"/>
    <p:sldId id="256" r:id="rId5"/>
    <p:sldId id="362" r:id="rId6"/>
    <p:sldId id="370" r:id="rId7"/>
    <p:sldId id="403" r:id="rId8"/>
    <p:sldId id="407" r:id="rId9"/>
    <p:sldId id="383" r:id="rId10"/>
    <p:sldId id="390" r:id="rId11"/>
    <p:sldId id="430" r:id="rId12"/>
  </p:sldIdLst>
  <p:sldSz cx="12190413" cy="6859588"/>
  <p:notesSz cx="6858000" cy="9144000"/>
  <p:embeddedFontLst>
    <p:embeddedFont>
      <p:font typeface="ＭＳ Ｐゴシック" panose="020B060007020508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VNI-Aptima" pitchFamily="2" charset="0"/>
      <p:regular r:id="rId22"/>
      <p:bold r:id="rId23"/>
      <p:italic r:id="rId24"/>
      <p:boldItalic r:id="rId25"/>
    </p:embeddedFont>
    <p:embeddedFont>
      <p:font typeface="VNI-Times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1pPr>
    <a:lvl2pPr marL="544251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2pPr>
    <a:lvl3pPr marL="1088502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3pPr>
    <a:lvl4pPr marL="1632753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4pPr>
    <a:lvl5pPr marL="2177004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5pPr>
    <a:lvl6pPr marL="2721254" algn="l" defTabSz="1088502" rtl="0" eaLnBrk="1" latinLnBrk="0" hangingPunct="1"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6pPr>
    <a:lvl7pPr marL="3265505" algn="l" defTabSz="1088502" rtl="0" eaLnBrk="1" latinLnBrk="0" hangingPunct="1"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7pPr>
    <a:lvl8pPr marL="3809756" algn="l" defTabSz="1088502" rtl="0" eaLnBrk="1" latinLnBrk="0" hangingPunct="1"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8pPr>
    <a:lvl9pPr marL="4354007" algn="l" defTabSz="1088502" rtl="0" eaLnBrk="1" latinLnBrk="0" hangingPunct="1">
      <a:defRPr sz="2900" kern="1200">
        <a:solidFill>
          <a:schemeClr val="tx2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CC00"/>
    <a:srgbClr val="0000FF"/>
    <a:srgbClr val="F35F5F"/>
    <a:srgbClr val="0099CC"/>
    <a:srgbClr val="00FFFF"/>
    <a:srgbClr val="996633"/>
    <a:srgbClr val="CC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5141" autoAdjust="0"/>
  </p:normalViewPr>
  <p:slideViewPr>
    <p:cSldViewPr>
      <p:cViewPr varScale="1">
        <p:scale>
          <a:sx n="69" d="100"/>
          <a:sy n="69" d="100"/>
        </p:scale>
        <p:origin x="488" y="4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0DBAD0-69C4-48AF-B4C4-95E232DBC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809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4425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8850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327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7700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2FD18DE7-E0D1-43C7-9EE6-2395268095C4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pPr algn="r"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A803D13C-6263-4098-A75B-7C5C29048357}" type="slidenum">
              <a:rPr lang="vi-VN" altLang="en-US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pPr algn="r" eaLnBrk="1" hangingPunct="1"/>
              <a:t>1</a:t>
            </a:fld>
            <a:endParaRPr lang="vi-VN" altLang="en-US" sz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pPr eaLnBrk="1" hangingPunct="1"/>
            <a:endParaRPr lang="vi-V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44251" indent="0" algn="ctr">
              <a:buNone/>
              <a:defRPr/>
            </a:lvl2pPr>
            <a:lvl3pPr marL="1088502" indent="0" algn="ctr">
              <a:buNone/>
              <a:defRPr/>
            </a:lvl3pPr>
            <a:lvl4pPr marL="1632753" indent="0" algn="ctr">
              <a:buNone/>
              <a:defRPr/>
            </a:lvl4pPr>
            <a:lvl5pPr marL="2177004" indent="0" algn="ctr">
              <a:buNone/>
              <a:defRPr/>
            </a:lvl5pPr>
            <a:lvl6pPr marL="2721254" indent="0" algn="ctr">
              <a:buNone/>
              <a:defRPr/>
            </a:lvl6pPr>
            <a:lvl7pPr marL="3265505" indent="0" algn="ctr">
              <a:buNone/>
              <a:defRPr/>
            </a:lvl7pPr>
            <a:lvl8pPr marL="3809756" indent="0" algn="ctr">
              <a:buNone/>
              <a:defRPr/>
            </a:lvl8pPr>
            <a:lvl9pPr marL="43540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08A1-63BB-4D0E-93AD-800DC0D16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07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3ED6-78E9-4BBA-A928-3B65C5F60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4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669" y="609741"/>
            <a:ext cx="2590463" cy="5487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281" y="609741"/>
            <a:ext cx="7568215" cy="5487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9BE3-7641-48D5-AEC9-813083EA2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1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281" y="609741"/>
            <a:ext cx="10361851" cy="1143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281" y="1981659"/>
            <a:ext cx="5079339" cy="1981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981659"/>
            <a:ext cx="5079339" cy="1981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281" y="4115753"/>
            <a:ext cx="5079339" cy="1981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793" y="4115753"/>
            <a:ext cx="5079339" cy="1981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62ED-9BAC-4CE5-B8C7-7D72243EB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73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6EEB-D602-4664-8073-EFB97CCC5EA9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D63C-EA79-48F4-966D-B86C934D1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14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2479" cy="5944976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2843" y="1143265"/>
            <a:ext cx="8838049" cy="2210312"/>
          </a:xfrm>
        </p:spPr>
        <p:txBody>
          <a:bodyPr/>
          <a:lstStyle>
            <a:lvl1pPr>
              <a:defRPr sz="57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562" y="3963317"/>
            <a:ext cx="9142810" cy="1600571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6926" y="6253023"/>
            <a:ext cx="2539669" cy="4573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1935" y="6249847"/>
            <a:ext cx="3860297" cy="4573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4CB7-8CC5-4EB6-ABF1-B23C9F498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6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C4D4-1286-48CB-B739-BFD123F3C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8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251" indent="0">
              <a:buNone/>
              <a:defRPr sz="2100"/>
            </a:lvl2pPr>
            <a:lvl3pPr marL="1088502" indent="0">
              <a:buNone/>
              <a:defRPr sz="1900"/>
            </a:lvl3pPr>
            <a:lvl4pPr marL="1632753" indent="0">
              <a:buNone/>
              <a:defRPr sz="1700"/>
            </a:lvl4pPr>
            <a:lvl5pPr marL="2177004" indent="0">
              <a:buNone/>
              <a:defRPr sz="1700"/>
            </a:lvl5pPr>
            <a:lvl6pPr marL="2721254" indent="0">
              <a:buNone/>
              <a:defRPr sz="1700"/>
            </a:lvl6pPr>
            <a:lvl7pPr marL="3265505" indent="0">
              <a:buNone/>
              <a:defRPr sz="1700"/>
            </a:lvl7pPr>
            <a:lvl8pPr marL="3809756" indent="0">
              <a:buNone/>
              <a:defRPr sz="1700"/>
            </a:lvl8pPr>
            <a:lvl9pPr marL="4354007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37E7-AE7D-4768-9F81-9D3980112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4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041" y="1600571"/>
            <a:ext cx="5079339" cy="453177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553" y="1600571"/>
            <a:ext cx="5079339" cy="453177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FDE6-BE44-416C-AA30-9535BA092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03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5E30-6C88-4D7E-BFFB-7E0AA526D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6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A412-D27E-4B82-B52F-F567F5626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E6C1-7B13-4E29-98F6-884F1ECF8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48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2D60-8663-4F5B-A689-B9C237D3A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2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3D63-BFBC-4D2C-8333-8450EAF82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63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A0965-BE23-4659-896B-3682B7409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50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DCBD-0E9D-47D3-AB0B-ABE4FA4C8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4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0429" y="277877"/>
            <a:ext cx="2590463" cy="5854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041" y="277877"/>
            <a:ext cx="7568215" cy="5854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D0A5-AD0C-4889-99C6-F4FE50284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6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041" y="277877"/>
            <a:ext cx="10361851" cy="1143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041" y="1600571"/>
            <a:ext cx="5079339" cy="2189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1553" y="1600571"/>
            <a:ext cx="5079339" cy="2189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041" y="3942676"/>
            <a:ext cx="5079339" cy="218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553" y="3942676"/>
            <a:ext cx="5079339" cy="218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47DB-F899-4882-BE36-88FC7E186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63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049" y="3472667"/>
            <a:ext cx="68168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45" y="1812283"/>
            <a:ext cx="7077567" cy="1515884"/>
          </a:xfrm>
        </p:spPr>
        <p:txBody>
          <a:bodyPr anchor="b">
            <a:noAutofit/>
          </a:bodyPr>
          <a:lstStyle>
            <a:lvl1pPr algn="ctr">
              <a:defRPr sz="57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245" y="3599161"/>
            <a:ext cx="7077567" cy="13779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086731" y="5055770"/>
            <a:ext cx="897350" cy="27946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951" y="5055770"/>
            <a:ext cx="5417961" cy="27946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7783" y="5055770"/>
            <a:ext cx="552379" cy="27946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B713-BE6C-456C-B6D2-73A1EDB41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572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695" y="2356396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7331-E2B6-49F0-88E1-AC305030D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3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695" y="3599696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98" y="1641793"/>
            <a:ext cx="8792901" cy="1822936"/>
          </a:xfrm>
        </p:spPr>
        <p:txBody>
          <a:bodyPr anchor="b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398" y="3735725"/>
            <a:ext cx="8792901" cy="1090267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tx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020E-D2D0-461D-8F4A-0E585FDC3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4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695" y="2356396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0" y="915549"/>
            <a:ext cx="9063799" cy="13041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950" y="2487744"/>
            <a:ext cx="4449501" cy="344808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730" y="2487744"/>
            <a:ext cx="4449501" cy="344808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42AA-DC33-4828-ABB2-8472E1DC1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94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251" indent="0">
              <a:buNone/>
              <a:defRPr sz="2100"/>
            </a:lvl2pPr>
            <a:lvl3pPr marL="1088502" indent="0">
              <a:buNone/>
              <a:defRPr sz="1900"/>
            </a:lvl3pPr>
            <a:lvl4pPr marL="1632753" indent="0">
              <a:buNone/>
              <a:defRPr sz="1700"/>
            </a:lvl4pPr>
            <a:lvl5pPr marL="2177004" indent="0">
              <a:buNone/>
              <a:defRPr sz="1700"/>
            </a:lvl5pPr>
            <a:lvl6pPr marL="2721254" indent="0">
              <a:buNone/>
              <a:defRPr sz="1700"/>
            </a:lvl6pPr>
            <a:lvl7pPr marL="3265505" indent="0">
              <a:buNone/>
              <a:defRPr sz="1700"/>
            </a:lvl7pPr>
            <a:lvl8pPr marL="3809756" indent="0">
              <a:buNone/>
              <a:defRPr sz="1700"/>
            </a:lvl8pPr>
            <a:lvl9pPr marL="4354007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3732-8557-4D8B-83BF-5F40D33B6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235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3695" y="2354808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953" y="2659149"/>
            <a:ext cx="4449501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8953" y="3244014"/>
            <a:ext cx="4449501" cy="270725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304" y="2659149"/>
            <a:ext cx="4449501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304" y="3244014"/>
            <a:ext cx="4449501" cy="270725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0B8F-2E78-4648-AF5F-39605B64D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694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03695" y="2354808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0" y="915549"/>
            <a:ext cx="9063800" cy="13041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2E70-722F-4393-A773-F27FD0D95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57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F8E3-5AD5-4559-BBD4-E90ED3C60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24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696" y="2913738"/>
            <a:ext cx="311109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49" y="1388855"/>
            <a:ext cx="3381957" cy="1371918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1" y="982360"/>
            <a:ext cx="5140050" cy="489486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8949" y="3031767"/>
            <a:ext cx="3381957" cy="2438969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3FBD-5D59-4AEB-BC11-DF65F7171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82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49" y="1884268"/>
            <a:ext cx="4842306" cy="1371918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9860" y="1033172"/>
            <a:ext cx="3905442" cy="479324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900"/>
            </a:lvl2pPr>
            <a:lvl3pPr marL="1088502" indent="0">
              <a:buNone/>
              <a:defRPr sz="1900"/>
            </a:lvl3pPr>
            <a:lvl4pPr marL="1632753" indent="0">
              <a:buNone/>
              <a:defRPr sz="1900"/>
            </a:lvl4pPr>
            <a:lvl5pPr marL="2177004" indent="0">
              <a:buNone/>
              <a:defRPr sz="1900"/>
            </a:lvl5pPr>
            <a:lvl6pPr marL="2721254" indent="0">
              <a:buNone/>
              <a:defRPr sz="1900"/>
            </a:lvl6pPr>
            <a:lvl7pPr marL="3265505" indent="0">
              <a:buNone/>
              <a:defRPr sz="1900"/>
            </a:lvl7pPr>
            <a:lvl8pPr marL="3809756" indent="0">
              <a:buNone/>
              <a:defRPr sz="1900"/>
            </a:lvl8pPr>
            <a:lvl9pPr marL="4354007" indent="0">
              <a:buNone/>
              <a:defRPr sz="19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8950" y="3256186"/>
            <a:ext cx="4842304" cy="182922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B0FC-1F46-473D-AEBC-22FD9933A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6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0" y="4816530"/>
            <a:ext cx="9063799" cy="566869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168" y="1033173"/>
            <a:ext cx="9454079" cy="336204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900"/>
            </a:lvl2pPr>
            <a:lvl3pPr marL="1088502" indent="0">
              <a:buNone/>
              <a:defRPr sz="1900"/>
            </a:lvl3pPr>
            <a:lvl4pPr marL="1632753" indent="0">
              <a:buNone/>
              <a:defRPr sz="1900"/>
            </a:lvl4pPr>
            <a:lvl5pPr marL="2177004" indent="0">
              <a:buNone/>
              <a:defRPr sz="1900"/>
            </a:lvl5pPr>
            <a:lvl6pPr marL="2721254" indent="0">
              <a:buNone/>
              <a:defRPr sz="1900"/>
            </a:lvl6pPr>
            <a:lvl7pPr marL="3265505" indent="0">
              <a:buNone/>
              <a:defRPr sz="1900"/>
            </a:lvl7pPr>
            <a:lvl8pPr marL="3809756" indent="0">
              <a:buNone/>
              <a:defRPr sz="1900"/>
            </a:lvl8pPr>
            <a:lvl9pPr marL="4354007" indent="0">
              <a:buNone/>
              <a:defRPr sz="19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8950" y="5383399"/>
            <a:ext cx="9063799" cy="493826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E766-E4DC-4121-9E1B-C87D577BD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23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696" y="4141159"/>
            <a:ext cx="88084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0" y="907083"/>
            <a:ext cx="9063799" cy="3098577"/>
          </a:xfrm>
        </p:spPr>
        <p:txBody>
          <a:bodyPr>
            <a:normAutofit/>
          </a:bodyPr>
          <a:lstStyle>
            <a:lvl1pPr algn="ctr">
              <a:defRPr sz="3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949" y="4276656"/>
            <a:ext cx="9063801" cy="16005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A114-8623-4AA6-BA31-0474F58CB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82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32270" y="905084"/>
            <a:ext cx="609521" cy="585924"/>
          </a:xfrm>
          <a:prstGeom prst="rect">
            <a:avLst/>
          </a:prstGeom>
          <a:noFill/>
          <a:ln>
            <a:noFill/>
          </a:ln>
        </p:spPr>
        <p:txBody>
          <a:bodyPr lIns="108850" tIns="54425" rIns="108850" bIns="54425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r>
              <a:rPr lang="en-US" altLang="en-US" sz="860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77726" y="2827993"/>
            <a:ext cx="609521" cy="585923"/>
          </a:xfrm>
          <a:prstGeom prst="rect">
            <a:avLst/>
          </a:prstGeom>
          <a:noFill/>
          <a:ln>
            <a:noFill/>
          </a:ln>
        </p:spPr>
        <p:txBody>
          <a:bodyPr lIns="108850" tIns="54425" rIns="108850" bIns="54425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r">
              <a:defRPr/>
            </a:pPr>
            <a:r>
              <a:rPr lang="en-US" altLang="en-US" sz="860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695" y="4141159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879" y="982359"/>
            <a:ext cx="8532556" cy="2371217"/>
          </a:xfrm>
        </p:spPr>
        <p:txBody>
          <a:bodyPr>
            <a:normAutofit/>
          </a:bodyPr>
          <a:lstStyle>
            <a:lvl1pPr algn="ctr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322" y="3353576"/>
            <a:ext cx="7856041" cy="65208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0"/>
            </a:lvl1pPr>
            <a:lvl2pPr marL="544251" indent="0">
              <a:buFontTx/>
              <a:buNone/>
              <a:defRPr/>
            </a:lvl2pPr>
            <a:lvl3pPr marL="1088502" indent="0">
              <a:buFontTx/>
              <a:buNone/>
              <a:defRPr/>
            </a:lvl3pPr>
            <a:lvl4pPr marL="1632753" indent="0">
              <a:buFontTx/>
              <a:buNone/>
              <a:defRPr/>
            </a:lvl4pPr>
            <a:lvl5pPr marL="217700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946" y="4344406"/>
            <a:ext cx="9063804" cy="15328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2E-B621-4AE4-8F1E-0A452FA61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77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4" y="3309347"/>
            <a:ext cx="9063791" cy="1469140"/>
          </a:xfrm>
        </p:spPr>
        <p:txBody>
          <a:bodyPr anchor="b">
            <a:normAutofit/>
          </a:bodyPr>
          <a:lstStyle>
            <a:lvl1pPr algn="l">
              <a:defRPr sz="3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953" y="4778487"/>
            <a:ext cx="9063793" cy="860599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D5F9-4DEF-4985-AD31-41350DB9C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67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70365" y="897146"/>
            <a:ext cx="609521" cy="584335"/>
          </a:xfrm>
          <a:prstGeom prst="rect">
            <a:avLst/>
          </a:prstGeom>
          <a:noFill/>
          <a:ln>
            <a:noFill/>
          </a:ln>
        </p:spPr>
        <p:txBody>
          <a:bodyPr lIns="108850" tIns="54425" rIns="108850" bIns="54425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r>
              <a:rPr lang="en-US" altLang="en-US" sz="950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98889" y="2608867"/>
            <a:ext cx="609521" cy="584335"/>
          </a:xfrm>
          <a:prstGeom prst="rect">
            <a:avLst/>
          </a:prstGeom>
          <a:noFill/>
          <a:ln>
            <a:noFill/>
          </a:ln>
        </p:spPr>
        <p:txBody>
          <a:bodyPr lIns="108850" tIns="54425" rIns="108850" bIns="54425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r">
              <a:defRPr/>
            </a:pPr>
            <a:r>
              <a:rPr lang="en-US" altLang="en-US" sz="950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695" y="3429794"/>
            <a:ext cx="8793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77" y="982359"/>
            <a:ext cx="8432460" cy="2244188"/>
          </a:xfrm>
        </p:spPr>
        <p:txBody>
          <a:bodyPr>
            <a:normAutofit/>
          </a:bodyPr>
          <a:lstStyle>
            <a:lvl1pPr algn="ctr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8953" y="3640155"/>
            <a:ext cx="9063793" cy="8871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949" y="4530716"/>
            <a:ext cx="9063801" cy="1346512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5442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3559-E154-4C88-944A-5DACA877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0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1" y="1981659"/>
            <a:ext cx="5079339" cy="411575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1659"/>
            <a:ext cx="5079339" cy="411575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D25F-3B4F-49A2-B8DF-7E7E4BF2D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68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696" y="3429794"/>
            <a:ext cx="88084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49" y="982359"/>
            <a:ext cx="9063799" cy="2294998"/>
          </a:xfrm>
        </p:spPr>
        <p:txBody>
          <a:bodyPr rtlCol="0">
            <a:normAutofit/>
          </a:bodyPr>
          <a:lstStyle>
            <a:lvl1pPr>
              <a:defRPr lang="en-US" sz="3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8953" y="3566986"/>
            <a:ext cx="9063793" cy="90546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950" y="4471436"/>
            <a:ext cx="9063799" cy="1405792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5442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0C8D-37A0-461A-A959-9473D738B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02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696" y="2354808"/>
            <a:ext cx="88084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8949" y="2490712"/>
            <a:ext cx="9063801" cy="33865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5AFB-EFC7-4358-872A-F5BEFDE0D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179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25883" y="906673"/>
            <a:ext cx="0" cy="497002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4453" y="907083"/>
            <a:ext cx="2158292" cy="4970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8952" y="907083"/>
            <a:ext cx="6553159" cy="4970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EAAA-5D3A-4A67-871F-0E42FBE11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2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1C0FB-240C-481D-9B6B-CEFBC1D3F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94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B69D-28BC-47D8-95CE-5DE576417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49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48AC-7F1D-4E37-AF7D-A96387128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1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829A-86F2-4D24-9704-45933C0DA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5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F8E1-A9D6-4E64-A9B7-0C9FD5B42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00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81" y="609741"/>
            <a:ext cx="10361851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81" y="1981659"/>
            <a:ext cx="10361851" cy="41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281" y="6249847"/>
            <a:ext cx="2539669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9847"/>
            <a:ext cx="3860297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9847"/>
            <a:ext cx="2539669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0F4637-00B9-4F90-BBFB-171BB72DB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4" r:id="rId12"/>
    <p:sldLayoutId id="21474848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4425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88502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32753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7700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8188" indent="-40818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60627" indent="-27212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4878" indent="-2721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9129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3380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7631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882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6132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1580892" cy="4877929"/>
            <a:chOff x="0" y="0"/>
            <a:chExt cx="5472" cy="3072"/>
          </a:xfrm>
        </p:grpSpPr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041" y="277877"/>
            <a:ext cx="10361851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041" y="1600571"/>
            <a:ext cx="10361851" cy="453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041" y="6253023"/>
            <a:ext cx="2641256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9818" y="6249847"/>
            <a:ext cx="3961884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1223" y="6249847"/>
            <a:ext cx="2539669" cy="45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AEE8D3-0A68-4128-8DC1-F6766B82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0" y="4877929"/>
            <a:ext cx="812694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  <p:sldLayoutId id="21474847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54425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6pPr>
      <a:lvl7pPr marL="1088502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7pPr>
      <a:lvl8pPr marL="16327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8pPr>
      <a:lvl9pPr marL="217700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9pPr>
    </p:titleStyle>
    <p:bodyStyle>
      <a:lvl1pPr marL="408188" indent="-4081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2pPr>
      <a:lvl3pPr marL="1360627" indent="-2721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904878" indent="-272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449129" indent="-272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993380" indent="-272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537631" indent="-272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081882" indent="-272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626132" indent="-272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0" y="0"/>
            <a:ext cx="12200996" cy="6859588"/>
            <a:chOff x="0" y="0"/>
            <a:chExt cx="9152467" cy="6858000"/>
          </a:xfrm>
        </p:grpSpPr>
        <p:pic>
          <p:nvPicPr>
            <p:cNvPr id="5128" name="Picture 7" descr="SD-PanelContent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32" name="Picture 9" descr="HDRibbonContent-UniformTrim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0" descr="HDRibbonContent-UniformTrim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568246" y="916200"/>
            <a:ext cx="9064503" cy="130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246" y="2491365"/>
            <a:ext cx="9064503" cy="344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4030" y="5962443"/>
            <a:ext cx="1532267" cy="27946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8246" y="5962443"/>
            <a:ext cx="6806314" cy="27946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5769" y="5962443"/>
            <a:ext cx="526981" cy="279465"/>
          </a:xfrm>
          <a:prstGeom prst="rect">
            <a:avLst/>
          </a:prstGeom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8D8CF219-5674-4A78-ACAE-40F4ACA91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776" r:id="rId7"/>
    <p:sldLayoutId id="2147484816" r:id="rId8"/>
    <p:sldLayoutId id="2147484777" r:id="rId9"/>
    <p:sldLayoutId id="2147484778" r:id="rId10"/>
    <p:sldLayoutId id="2147484817" r:id="rId11"/>
    <p:sldLayoutId id="2147484818" r:id="rId12"/>
    <p:sldLayoutId id="2147484779" r:id="rId13"/>
    <p:sldLayoutId id="2147484819" r:id="rId14"/>
    <p:sldLayoutId id="2147484820" r:id="rId15"/>
    <p:sldLayoutId id="2147484821" r:id="rId16"/>
    <p:sldLayoutId id="2147484822" r:id="rId17"/>
  </p:sldLayoutIdLst>
  <p:txStyles>
    <p:titleStyle>
      <a:lvl1pPr algn="ctr" defTabSz="544251" rtl="0" eaLnBrk="0" fontAlgn="base" hangingPunct="0">
        <a:spcBef>
          <a:spcPct val="0"/>
        </a:spcBef>
        <a:spcAft>
          <a:spcPct val="0"/>
        </a:spcAft>
        <a:defRPr sz="48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544251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anose="02020404030301010803" pitchFamily="18" charset="0"/>
        </a:defRPr>
      </a:lvl2pPr>
      <a:lvl3pPr algn="ctr" defTabSz="544251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anose="02020404030301010803" pitchFamily="18" charset="0"/>
        </a:defRPr>
      </a:lvl3pPr>
      <a:lvl4pPr algn="ctr" defTabSz="544251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anose="02020404030301010803" pitchFamily="18" charset="0"/>
        </a:defRPr>
      </a:lvl4pPr>
      <a:lvl5pPr algn="ctr" defTabSz="544251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0157" indent="-340157" algn="l" defTabSz="544251" rtl="0" eaLnBrk="0" fontAlgn="base" hangingPunct="0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 charset="0"/>
        <a:buChar char="•"/>
        <a:defRPr sz="2900" kern="1200">
          <a:solidFill>
            <a:srgbClr val="262626"/>
          </a:solidFill>
          <a:latin typeface="+mn-lt"/>
          <a:ea typeface="+mn-ea"/>
          <a:cs typeface="+mn-cs"/>
        </a:defRPr>
      </a:lvl1pPr>
      <a:lvl2pPr marL="884408" indent="-340157" algn="l" defTabSz="544251" rtl="0" eaLnBrk="0" fontAlgn="base" hangingPunct="0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1428659" indent="-340157" algn="l" defTabSz="544251" rtl="0" eaLnBrk="0" fontAlgn="base" hangingPunct="0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836847" indent="-204094" algn="l" defTabSz="544251" rtl="0" eaLnBrk="0" fontAlgn="base" hangingPunct="0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 charset="0"/>
        <a:buChar char="•"/>
        <a:defRPr sz="1900" kern="1200">
          <a:solidFill>
            <a:srgbClr val="262626"/>
          </a:solidFill>
          <a:latin typeface="+mn-lt"/>
          <a:ea typeface="+mn-ea"/>
          <a:cs typeface="+mn-cs"/>
        </a:defRPr>
      </a:lvl4pPr>
      <a:lvl5pPr marL="2381098" indent="-204094" algn="l" defTabSz="544251" rtl="0" eaLnBrk="0" fontAlgn="base" hangingPunct="0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 charset="0"/>
        <a:buChar char="•"/>
        <a:defRPr sz="1700" kern="1200">
          <a:solidFill>
            <a:srgbClr val="262626"/>
          </a:solidFill>
          <a:latin typeface="+mn-lt"/>
          <a:ea typeface="+mn-ea"/>
          <a:cs typeface="+mn-cs"/>
        </a:defRPr>
      </a:lvl5pPr>
      <a:lvl6pPr marL="2993380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37631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081882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26132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5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23.wmf"/><Relationship Id="rId8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41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6.wmf"/><Relationship Id="rId32" Type="http://schemas.openxmlformats.org/officeDocument/2006/relationships/image" Target="../media/image40.wmf"/><Relationship Id="rId37" Type="http://schemas.openxmlformats.org/officeDocument/2006/relationships/oleObject" Target="../embeddings/oleObject3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38.wmf"/><Relationship Id="rId36" Type="http://schemas.openxmlformats.org/officeDocument/2006/relationships/image" Target="../media/image42.wmf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9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39.wmf"/><Relationship Id="rId35" Type="http://schemas.openxmlformats.org/officeDocument/2006/relationships/oleObject" Target="../embeddings/oleObject31.bin"/><Relationship Id="rId8" Type="http://schemas.openxmlformats.org/officeDocument/2006/relationships/image" Target="../media/image28.wmf"/><Relationship Id="rId3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8"/>
          <p:cNvSpPr>
            <a:spLocks noChangeArrowheads="1" noChangeShapeType="1" noTextEdit="1"/>
          </p:cNvSpPr>
          <p:nvPr/>
        </p:nvSpPr>
        <p:spPr bwMode="auto">
          <a:xfrm>
            <a:off x="1726975" y="2438965"/>
            <a:ext cx="9244397" cy="1981659"/>
          </a:xfrm>
          <a:prstGeom prst="rect">
            <a:avLst/>
          </a:prstGeom>
        </p:spPr>
        <p:txBody>
          <a:bodyPr wrap="none" lIns="108850" tIns="54425" rIns="108850" bIns="54425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vi-VN" sz="4300" b="1" kern="10" dirty="0">
                <a:ln w="12700">
                  <a:solidFill>
                    <a:srgbClr val="191919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8100" dir="2639959" algn="bl" rotWithShape="0">
                    <a:srgbClr val="191919"/>
                  </a:outerShdw>
                </a:effectLst>
                <a:latin typeface="Times New Roman"/>
                <a:cs typeface="Times New Roman"/>
              </a:rPr>
              <a:t>TIẾT 5: TỈ SỐ LƯỢNG GIÁC </a:t>
            </a:r>
          </a:p>
          <a:p>
            <a:pPr algn="ctr"/>
            <a:r>
              <a:rPr lang="vi-VN" sz="4300" b="1" kern="10" dirty="0">
                <a:ln w="12700">
                  <a:solidFill>
                    <a:srgbClr val="191919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8100" dir="2639959" algn="bl" rotWithShape="0">
                    <a:srgbClr val="191919"/>
                  </a:outerShdw>
                </a:effectLst>
                <a:latin typeface="Times New Roman"/>
                <a:cs typeface="Times New Roman"/>
              </a:rPr>
              <a:t>CỦA GÓC NHỌN</a:t>
            </a:r>
            <a:endParaRPr lang="en-US" sz="4300" b="1" kern="10" dirty="0">
              <a:ln w="12700">
                <a:solidFill>
                  <a:srgbClr val="191919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38100" dir="2639959" algn="bl" rotWithShape="0">
                  <a:srgbClr val="19191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609741"/>
            <a:ext cx="3453950" cy="13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82" y="4801711"/>
            <a:ext cx="3453950" cy="13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18029406">
            <a:off x="3730467" y="2978048"/>
            <a:ext cx="1448135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CC00"/>
                </a:solidFill>
              </a:rPr>
              <a:t>caïnh keà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397874">
            <a:off x="5938593" y="2921823"/>
            <a:ext cx="2336496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caïnh ñoái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0" y="2462565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0" y="2462565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0" y="2472093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0" y="2459390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4469819" y="3521890"/>
            <a:ext cx="740737" cy="565281"/>
            <a:chOff x="1896" y="3240"/>
            <a:chExt cx="350" cy="356"/>
          </a:xfrm>
        </p:grpSpPr>
        <p:sp>
          <p:nvSpPr>
            <p:cNvPr id="38935" name="Arc 11"/>
            <p:cNvSpPr>
              <a:spLocks/>
            </p:cNvSpPr>
            <p:nvPr/>
          </p:nvSpPr>
          <p:spPr bwMode="auto">
            <a:xfrm rot="1023935">
              <a:off x="1896" y="3404"/>
              <a:ext cx="136" cy="192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Text Box 12"/>
            <p:cNvSpPr txBox="1">
              <a:spLocks noChangeArrowheads="1"/>
            </p:cNvSpPr>
            <p:nvPr/>
          </p:nvSpPr>
          <p:spPr bwMode="auto">
            <a:xfrm>
              <a:off x="1964" y="3240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096270" y="2815290"/>
            <a:ext cx="211639" cy="889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5307909" y="2764478"/>
            <a:ext cx="84656" cy="1460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4351300" y="2669206"/>
            <a:ext cx="812694" cy="13719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163995" y="2669206"/>
            <a:ext cx="3263475" cy="1352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368231" y="4022069"/>
            <a:ext cx="4063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903679" y="2230954"/>
            <a:ext cx="406347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892044" y="3852167"/>
            <a:ext cx="406347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8406306" y="3807706"/>
            <a:ext cx="406347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00528" y="1143794"/>
            <a:ext cx="10977722" cy="5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kumimoji="1" lang="en-US" altLang="en-US" sz="3100" b="1" i="1">
                <a:solidFill>
                  <a:srgbClr val="002060"/>
                </a:solidFill>
              </a:rPr>
              <a:t>Döïng moät tam giaùc </a:t>
            </a:r>
            <a:r>
              <a:rPr kumimoji="1" lang="en-US" altLang="en-US" sz="3100" b="1" i="1">
                <a:solidFill>
                  <a:srgbClr val="002060"/>
                </a:solidFill>
                <a:sym typeface="Symbol" pitchFamily="18" charset="2"/>
              </a:rPr>
              <a:t>ABC vuoâng taïi A coù goùc B =  .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792573" y="4742961"/>
            <a:ext cx="5614786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0000FF"/>
                </a:solidFill>
              </a:rPr>
              <a:t>AC laø </a:t>
            </a:r>
            <a:r>
              <a:rPr lang="en-US" altLang="en-US" b="1" i="1" u="sng">
                <a:solidFill>
                  <a:srgbClr val="0000FF"/>
                </a:solidFill>
              </a:rPr>
              <a:t>caïnh ñoái</a:t>
            </a:r>
            <a:r>
              <a:rPr lang="en-US" altLang="en-US" b="1" i="1">
                <a:solidFill>
                  <a:srgbClr val="0000FF"/>
                </a:solidFill>
              </a:rPr>
              <a:t> cuûa goùc B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3837018" y="5255842"/>
            <a:ext cx="568885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CC00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00CC00"/>
                </a:solidFill>
              </a:rPr>
              <a:t>AB laø </a:t>
            </a:r>
            <a:r>
              <a:rPr lang="en-US" altLang="en-US" b="1" i="1" u="sng">
                <a:solidFill>
                  <a:srgbClr val="00CC00"/>
                </a:solidFill>
              </a:rPr>
              <a:t>caïnh keà</a:t>
            </a:r>
            <a:r>
              <a:rPr lang="en-US" altLang="en-US" b="1" i="1">
                <a:solidFill>
                  <a:srgbClr val="00CC00"/>
                </a:solidFill>
              </a:rPr>
              <a:t> cuûa goùc B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232441" y="587605"/>
            <a:ext cx="7691565" cy="556189"/>
          </a:xfrm>
          <a:prstGeom prst="rect">
            <a:avLst/>
          </a:prstGeom>
          <a:noFill/>
          <a:ln>
            <a:noFill/>
          </a:ln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37" name="Text Box 40" descr="Parchment"/>
          <p:cNvSpPr txBox="1">
            <a:spLocks noChangeArrowheads="1"/>
          </p:cNvSpPr>
          <p:nvPr/>
        </p:nvSpPr>
        <p:spPr bwMode="auto">
          <a:xfrm>
            <a:off x="0" y="1"/>
            <a:ext cx="12190413" cy="586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08850" tIns="54425" rIns="108850" bIns="5442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100" b="1">
                <a:ln/>
                <a:solidFill>
                  <a:schemeClr val="accent3"/>
                </a:solidFill>
                <a:cs typeface="Times New Roman" pitchFamily="18" charset="0"/>
              </a:rPr>
              <a:t>TỈ SỐ LƯỢNG GIÁC CỦA GÓC NHỌN</a:t>
            </a:r>
            <a:endParaRPr lang="en-US" sz="3100" b="1">
              <a:ln/>
              <a:solidFill>
                <a:schemeClr val="accent3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213447" y="4017349"/>
            <a:ext cx="171995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+mj-lt"/>
              </a:rPr>
              <a:t>cạnh huyền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794054" y="5736541"/>
            <a:ext cx="568885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en-US" altLang="en-US" b="1" i="1">
                <a:solidFill>
                  <a:srgbClr val="FF0000"/>
                </a:solidFill>
              </a:rPr>
              <a:t> laø </a:t>
            </a:r>
            <a:r>
              <a:rPr lang="en-US" altLang="en-US" b="1" i="1" u="sng">
                <a:solidFill>
                  <a:srgbClr val="FF0000"/>
                </a:solidFill>
              </a:rPr>
              <a:t>caïnh huyền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9594"/>
            <a:ext cx="9219406" cy="762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2000">
                <a:srgbClr val="F35F5F">
                  <a:lumMod val="49000"/>
                  <a:lumOff val="51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8100">
            <a:noFill/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/>
      <p:bldP spid="22547" grpId="0"/>
      <p:bldP spid="22548" grpId="0"/>
      <p:bldP spid="22551" grpId="0" autoUpdateAnimBg="0"/>
      <p:bldP spid="22552" grpId="0"/>
      <p:bldP spid="22553" grpId="0"/>
      <p:bldP spid="25" grpId="0"/>
      <p:bldP spid="2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056606" y="686594"/>
            <a:ext cx="8431702" cy="479245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Xeùt tam giaùc ABC vuoâng taïi A coù goùc B = </a:t>
            </a:r>
            <a:r>
              <a:rPr lang="en-US" alt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 . Chöùng minh raèng: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803778" y="4191794"/>
            <a:ext cx="1320628" cy="54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45</a:t>
            </a:r>
            <a:r>
              <a:rPr lang="en-US" altLang="en-US" sz="2800">
                <a:solidFill>
                  <a:srgbClr val="FF00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89806" y="686594"/>
            <a:ext cx="917043" cy="66391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?1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5257006" y="999140"/>
            <a:ext cx="4571405" cy="830454"/>
            <a:chOff x="1008" y="660"/>
            <a:chExt cx="2160" cy="523"/>
          </a:xfrm>
        </p:grpSpPr>
        <p:sp>
          <p:nvSpPr>
            <p:cNvPr id="39997" name="Text Box 6"/>
            <p:cNvSpPr txBox="1">
              <a:spLocks noChangeArrowheads="1"/>
            </p:cNvSpPr>
            <p:nvPr/>
          </p:nvSpPr>
          <p:spPr bwMode="auto">
            <a:xfrm>
              <a:off x="1008" y="768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chemeClr val="tx1"/>
                  </a:solidFill>
                </a:rPr>
                <a:t>a) </a:t>
              </a:r>
              <a:r>
                <a:rPr lang="en-US" altLang="en-US" b="1" i="1">
                  <a:solidFill>
                    <a:schemeClr val="tx1"/>
                  </a:solidFill>
                  <a:sym typeface="Symbol" pitchFamily="18" charset="2"/>
                </a:rPr>
                <a:t> = 45  </a:t>
              </a:r>
              <a:r>
                <a:rPr lang="en-US" altLang="en-US">
                  <a:solidFill>
                    <a:schemeClr val="tx1"/>
                  </a:solidFill>
                  <a:sym typeface="Symbol" pitchFamily="18" charset="2"/>
                </a:rPr>
                <a:t>  </a:t>
              </a:r>
            </a:p>
          </p:txBody>
        </p:sp>
        <p:grpSp>
          <p:nvGrpSpPr>
            <p:cNvPr id="39998" name="Group 7"/>
            <p:cNvGrpSpPr>
              <a:grpSpLocks/>
            </p:cNvGrpSpPr>
            <p:nvPr/>
          </p:nvGrpSpPr>
          <p:grpSpPr bwMode="auto">
            <a:xfrm>
              <a:off x="2285" y="660"/>
              <a:ext cx="883" cy="523"/>
              <a:chOff x="2375" y="630"/>
              <a:chExt cx="883" cy="523"/>
            </a:xfrm>
          </p:grpSpPr>
          <p:sp>
            <p:nvSpPr>
              <p:cNvPr id="39999" name="Text Box 8"/>
              <p:cNvSpPr txBox="1">
                <a:spLocks noChangeArrowheads="1"/>
              </p:cNvSpPr>
              <p:nvPr/>
            </p:nvSpPr>
            <p:spPr bwMode="auto">
              <a:xfrm>
                <a:off x="2393" y="630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chemeClr val="tx1"/>
                    </a:solidFill>
                  </a:rPr>
                  <a:t>AC</a:t>
                </a:r>
                <a:br>
                  <a:rPr lang="en-US" altLang="en-US" b="1" i="1">
                    <a:solidFill>
                      <a:schemeClr val="tx1"/>
                    </a:solidFill>
                  </a:rPr>
                </a:br>
                <a:r>
                  <a:rPr lang="en-US" altLang="en-US" b="1" i="1">
                    <a:solidFill>
                      <a:schemeClr val="tx1"/>
                    </a:solidFill>
                  </a:rPr>
                  <a:t>AB</a:t>
                </a:r>
              </a:p>
            </p:txBody>
          </p:sp>
          <p:sp>
            <p:nvSpPr>
              <p:cNvPr id="40000" name="Line 9"/>
              <p:cNvSpPr>
                <a:spLocks noChangeShapeType="1"/>
              </p:cNvSpPr>
              <p:nvPr/>
            </p:nvSpPr>
            <p:spPr bwMode="auto">
              <a:xfrm flipV="1">
                <a:off x="2375" y="899"/>
                <a:ext cx="390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001" name="Text Box 10"/>
              <p:cNvSpPr txBox="1">
                <a:spLocks noChangeArrowheads="1"/>
              </p:cNvSpPr>
              <p:nvPr/>
            </p:nvSpPr>
            <p:spPr bwMode="auto">
              <a:xfrm>
                <a:off x="2760" y="738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chemeClr val="tx1"/>
                    </a:solidFill>
                  </a:rPr>
                  <a:t>= 1</a:t>
                </a:r>
              </a:p>
            </p:txBody>
          </p:sp>
        </p:grpSp>
      </p:grp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44438" y="2080827"/>
            <a:ext cx="2548135" cy="5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310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kumimoji="1" lang="en-US" altLang="en-US" sz="31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kumimoji="1" lang="en-US" altLang="en-US" sz="3100" b="1" i="1" u="sng">
                <a:solidFill>
                  <a:srgbClr val="FF0000"/>
                </a:solidFill>
                <a:latin typeface="VNI-Aptima" pitchFamily="2" charset="0"/>
              </a:rPr>
              <a:t>Baøi giaûi</a:t>
            </a:r>
            <a:r>
              <a:rPr kumimoji="1" lang="en-US" altLang="en-US" sz="3100" b="1" i="1">
                <a:solidFill>
                  <a:srgbClr val="FF0000"/>
                </a:solidFill>
                <a:latin typeface="VNI-Aptima" pitchFamily="2" charset="0"/>
              </a:rPr>
              <a:t>:</a:t>
            </a:r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 rot="13885724">
            <a:off x="10429776" y="4385770"/>
            <a:ext cx="228653" cy="42539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656"/>
              <a:gd name="T2" fmla="*/ 21574 w 21600"/>
              <a:gd name="T3" fmla="*/ 22656 h 22656"/>
              <a:gd name="T4" fmla="*/ 0 w 21600"/>
              <a:gd name="T5" fmla="*/ 21600 h 2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5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2"/>
                  <a:pt x="21591" y="22304"/>
                  <a:pt x="21574" y="22656"/>
                </a:cubicBezTo>
              </a:path>
              <a:path w="21600" h="2265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2"/>
                  <a:pt x="21591" y="22304"/>
                  <a:pt x="21574" y="22656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lIns="108850" tIns="54425" rIns="108850" bIns="54425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8863755" y="4801712"/>
            <a:ext cx="223566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8867986" y="2667618"/>
            <a:ext cx="0" cy="213409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867986" y="2667618"/>
            <a:ext cx="2191219" cy="214044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880685" y="4573059"/>
            <a:ext cx="40634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287032" y="4573059"/>
            <a:ext cx="0" cy="22865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8372752" y="4673095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1136451" y="4596877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8258525" y="2153149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0000FF"/>
                </a:solidFill>
              </a:rPr>
              <a:t>C</a:t>
            </a:r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93308" y="2523140"/>
            <a:ext cx="7049698" cy="830454"/>
            <a:chOff x="131" y="1392"/>
            <a:chExt cx="3331" cy="523"/>
          </a:xfrm>
        </p:grpSpPr>
        <p:sp>
          <p:nvSpPr>
            <p:cNvPr id="39992" name="Text Box 22"/>
            <p:cNvSpPr txBox="1">
              <a:spLocks noChangeArrowheads="1"/>
            </p:cNvSpPr>
            <p:nvPr/>
          </p:nvSpPr>
          <p:spPr bwMode="auto">
            <a:xfrm>
              <a:off x="131" y="1494"/>
              <a:ext cx="2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2060"/>
                  </a:solidFill>
                  <a:sym typeface="Symbol" pitchFamily="18" charset="2"/>
                </a:rPr>
                <a:t></a:t>
              </a:r>
              <a:r>
                <a:rPr lang="en-US" altLang="en-US">
                  <a:solidFill>
                    <a:srgbClr val="002060"/>
                  </a:solidFill>
                </a:rPr>
                <a:t> </a:t>
              </a:r>
              <a:r>
                <a:rPr lang="en-US" altLang="en-US" b="1" i="1" u="sng">
                  <a:solidFill>
                    <a:srgbClr val="002060"/>
                  </a:solidFill>
                </a:rPr>
                <a:t>Chöùng minh</a:t>
              </a:r>
              <a:r>
                <a:rPr lang="en-US" altLang="en-US" b="1" i="1">
                  <a:solidFill>
                    <a:srgbClr val="002060"/>
                  </a:solidFill>
                </a:rPr>
                <a:t>:</a:t>
              </a:r>
              <a:r>
                <a:rPr lang="en-US" altLang="en-US">
                  <a:solidFill>
                    <a:srgbClr val="002060"/>
                  </a:solidFill>
                </a:rPr>
                <a:t> </a:t>
              </a:r>
              <a:r>
                <a:rPr lang="en-US" altLang="en-US" b="1" i="1">
                  <a:solidFill>
                    <a:srgbClr val="FF9900"/>
                  </a:solidFill>
                  <a:sym typeface="Symbol" pitchFamily="18" charset="2"/>
                </a:rPr>
                <a:t> = 45        </a:t>
              </a:r>
              <a:r>
                <a:rPr lang="en-US" altLang="en-US">
                  <a:solidFill>
                    <a:srgbClr val="FF9900"/>
                  </a:solidFill>
                  <a:sym typeface="Symbol" pitchFamily="18" charset="2"/>
                </a:rPr>
                <a:t> </a:t>
              </a:r>
            </a:p>
          </p:txBody>
        </p:sp>
        <p:grpSp>
          <p:nvGrpSpPr>
            <p:cNvPr id="39993" name="Group 23"/>
            <p:cNvGrpSpPr>
              <a:grpSpLocks/>
            </p:cNvGrpSpPr>
            <p:nvPr/>
          </p:nvGrpSpPr>
          <p:grpSpPr bwMode="auto">
            <a:xfrm>
              <a:off x="2579" y="1392"/>
              <a:ext cx="883" cy="523"/>
              <a:chOff x="2375" y="630"/>
              <a:chExt cx="883" cy="523"/>
            </a:xfrm>
          </p:grpSpPr>
          <p:sp>
            <p:nvSpPr>
              <p:cNvPr id="39994" name="Text Box 24"/>
              <p:cNvSpPr txBox="1">
                <a:spLocks noChangeArrowheads="1"/>
              </p:cNvSpPr>
              <p:nvPr/>
            </p:nvSpPr>
            <p:spPr bwMode="auto">
              <a:xfrm>
                <a:off x="2393" y="630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9900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FF9900"/>
                    </a:solidFill>
                  </a:rPr>
                </a:br>
                <a:r>
                  <a:rPr lang="en-US" altLang="en-US" b="1" i="1">
                    <a:solidFill>
                      <a:srgbClr val="FF9900"/>
                    </a:solidFill>
                  </a:rPr>
                  <a:t>AB</a:t>
                </a:r>
              </a:p>
            </p:txBody>
          </p:sp>
          <p:sp>
            <p:nvSpPr>
              <p:cNvPr id="39995" name="Line 25"/>
              <p:cNvSpPr>
                <a:spLocks noChangeShapeType="1"/>
              </p:cNvSpPr>
              <p:nvPr/>
            </p:nvSpPr>
            <p:spPr bwMode="auto">
              <a:xfrm flipV="1">
                <a:off x="2375" y="899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6" name="Text Box 26"/>
              <p:cNvSpPr txBox="1">
                <a:spLocks noChangeArrowheads="1"/>
              </p:cNvSpPr>
              <p:nvPr/>
            </p:nvSpPr>
            <p:spPr bwMode="auto">
              <a:xfrm>
                <a:off x="2760" y="738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9900"/>
                    </a:solidFill>
                  </a:rPr>
                  <a:t>= 1</a:t>
                </a:r>
              </a:p>
            </p:txBody>
          </p:sp>
        </p:grpSp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289666" y="3229477"/>
            <a:ext cx="5338940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Khi 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 = 45 , ABC vuoâng caân taïi A.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274851" y="3797934"/>
            <a:ext cx="3250777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altLang="en-US" b="1" i="1">
                <a:solidFill>
                  <a:srgbClr val="0000FF"/>
                </a:solidFill>
              </a:rPr>
              <a:t>   AB = AC</a:t>
            </a:r>
            <a:r>
              <a:rPr lang="en-US" altLang="en-US"/>
              <a:t> </a:t>
            </a:r>
          </a:p>
        </p:txBody>
      </p: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3448385" y="3666140"/>
            <a:ext cx="2884640" cy="830454"/>
            <a:chOff x="1593" y="2220"/>
            <a:chExt cx="1363" cy="523"/>
          </a:xfrm>
        </p:grpSpPr>
        <p:sp>
          <p:nvSpPr>
            <p:cNvPr id="39987" name="Text Box 30"/>
            <p:cNvSpPr txBox="1">
              <a:spLocks noChangeArrowheads="1"/>
            </p:cNvSpPr>
            <p:nvPr/>
          </p:nvSpPr>
          <p:spPr bwMode="auto">
            <a:xfrm>
              <a:off x="1593" y="2307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  </a:t>
              </a:r>
              <a:endParaRPr lang="en-US" altLang="en-US">
                <a:sym typeface="Symbol" pitchFamily="18" charset="2"/>
              </a:endParaRPr>
            </a:p>
          </p:txBody>
        </p:sp>
        <p:grpSp>
          <p:nvGrpSpPr>
            <p:cNvPr id="39988" name="Group 31"/>
            <p:cNvGrpSpPr>
              <a:grpSpLocks/>
            </p:cNvGrpSpPr>
            <p:nvPr/>
          </p:nvGrpSpPr>
          <p:grpSpPr bwMode="auto">
            <a:xfrm>
              <a:off x="2073" y="2220"/>
              <a:ext cx="883" cy="523"/>
              <a:chOff x="2375" y="630"/>
              <a:chExt cx="883" cy="523"/>
            </a:xfrm>
          </p:grpSpPr>
          <p:sp>
            <p:nvSpPr>
              <p:cNvPr id="39989" name="Text Box 32"/>
              <p:cNvSpPr txBox="1">
                <a:spLocks noChangeArrowheads="1"/>
              </p:cNvSpPr>
              <p:nvPr/>
            </p:nvSpPr>
            <p:spPr bwMode="auto">
              <a:xfrm>
                <a:off x="2393" y="630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</a:p>
            </p:txBody>
          </p:sp>
          <p:sp>
            <p:nvSpPr>
              <p:cNvPr id="39990" name="Line 33"/>
              <p:cNvSpPr>
                <a:spLocks noChangeShapeType="1"/>
              </p:cNvSpPr>
              <p:nvPr/>
            </p:nvSpPr>
            <p:spPr bwMode="auto">
              <a:xfrm flipV="1">
                <a:off x="2375" y="899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1" name="Text Box 34"/>
              <p:cNvSpPr txBox="1">
                <a:spLocks noChangeArrowheads="1"/>
              </p:cNvSpPr>
              <p:nvPr/>
            </p:nvSpPr>
            <p:spPr bwMode="auto">
              <a:xfrm>
                <a:off x="2760" y="738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= 1</a:t>
                </a:r>
              </a:p>
            </p:txBody>
          </p:sp>
        </p:grpSp>
      </p:grp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192592" y="4376162"/>
            <a:ext cx="7381972" cy="830454"/>
            <a:chOff x="202" y="2643"/>
            <a:chExt cx="3259" cy="523"/>
          </a:xfrm>
        </p:grpSpPr>
        <p:sp>
          <p:nvSpPr>
            <p:cNvPr id="39981" name="Text Box 36"/>
            <p:cNvSpPr txBox="1">
              <a:spLocks noChangeArrowheads="1"/>
            </p:cNvSpPr>
            <p:nvPr/>
          </p:nvSpPr>
          <p:spPr bwMode="auto">
            <a:xfrm>
              <a:off x="202" y="2752"/>
              <a:ext cx="2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2060"/>
                  </a:solidFill>
                  <a:sym typeface="Symbol" pitchFamily="18" charset="2"/>
                </a:rPr>
                <a:t></a:t>
              </a:r>
              <a:r>
                <a:rPr lang="en-US" altLang="en-US">
                  <a:solidFill>
                    <a:srgbClr val="002060"/>
                  </a:solidFill>
                </a:rPr>
                <a:t> </a:t>
              </a:r>
              <a:r>
                <a:rPr lang="en-US" altLang="en-US" b="1" i="1" u="sng">
                  <a:solidFill>
                    <a:srgbClr val="002060"/>
                  </a:solidFill>
                </a:rPr>
                <a:t>Chöùng minh</a:t>
              </a:r>
              <a:r>
                <a:rPr lang="en-US" altLang="en-US" b="1" i="1">
                  <a:solidFill>
                    <a:srgbClr val="002060"/>
                  </a:solidFill>
                </a:rPr>
                <a:t>:</a:t>
              </a:r>
              <a:r>
                <a:rPr lang="en-US" altLang="en-US" b="1" i="1">
                  <a:solidFill>
                    <a:srgbClr val="FF9900"/>
                  </a:solidFill>
                </a:rPr>
                <a:t>                                  </a:t>
              </a:r>
              <a:r>
                <a:rPr lang="en-US" altLang="en-US">
                  <a:solidFill>
                    <a:srgbClr val="FF9900"/>
                  </a:solidFill>
                </a:rPr>
                <a:t>   </a:t>
              </a:r>
              <a:r>
                <a:rPr lang="en-US" altLang="en-US" b="1" i="1">
                  <a:solidFill>
                    <a:srgbClr val="FF9900"/>
                  </a:solidFill>
                  <a:sym typeface="Symbol" pitchFamily="18" charset="2"/>
                </a:rPr>
                <a:t></a:t>
              </a:r>
              <a:r>
                <a:rPr lang="en-US" altLang="en-US">
                  <a:solidFill>
                    <a:srgbClr val="FF9900"/>
                  </a:solidFill>
                  <a:sym typeface="Symbol" pitchFamily="18" charset="2"/>
                </a:rPr>
                <a:t> </a:t>
              </a:r>
            </a:p>
          </p:txBody>
        </p:sp>
        <p:sp>
          <p:nvSpPr>
            <p:cNvPr id="39982" name="Text Box 37"/>
            <p:cNvSpPr txBox="1">
              <a:spLocks noChangeArrowheads="1"/>
            </p:cNvSpPr>
            <p:nvPr/>
          </p:nvSpPr>
          <p:spPr bwMode="auto">
            <a:xfrm>
              <a:off x="2645" y="275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9900"/>
                  </a:solidFill>
                  <a:sym typeface="Symbol" pitchFamily="18" charset="2"/>
                </a:rPr>
                <a:t> = 45</a:t>
              </a:r>
            </a:p>
          </p:txBody>
        </p:sp>
        <p:grpSp>
          <p:nvGrpSpPr>
            <p:cNvPr id="39983" name="Group 38"/>
            <p:cNvGrpSpPr>
              <a:grpSpLocks/>
            </p:cNvGrpSpPr>
            <p:nvPr/>
          </p:nvGrpSpPr>
          <p:grpSpPr bwMode="auto">
            <a:xfrm>
              <a:off x="1462" y="2643"/>
              <a:ext cx="883" cy="523"/>
              <a:chOff x="2237" y="630"/>
              <a:chExt cx="883" cy="523"/>
            </a:xfrm>
          </p:grpSpPr>
          <p:sp>
            <p:nvSpPr>
              <p:cNvPr id="39984" name="Text Box 39"/>
              <p:cNvSpPr txBox="1">
                <a:spLocks noChangeArrowheads="1"/>
              </p:cNvSpPr>
              <p:nvPr/>
            </p:nvSpPr>
            <p:spPr bwMode="auto">
              <a:xfrm>
                <a:off x="2255" y="630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9900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FF9900"/>
                    </a:solidFill>
                  </a:rPr>
                </a:br>
                <a:r>
                  <a:rPr lang="en-US" altLang="en-US" b="1" i="1">
                    <a:solidFill>
                      <a:srgbClr val="FF9900"/>
                    </a:solidFill>
                  </a:rPr>
                  <a:t>AB</a:t>
                </a:r>
              </a:p>
            </p:txBody>
          </p:sp>
          <p:sp>
            <p:nvSpPr>
              <p:cNvPr id="39985" name="Line 40"/>
              <p:cNvSpPr>
                <a:spLocks noChangeShapeType="1"/>
              </p:cNvSpPr>
              <p:nvPr/>
            </p:nvSpPr>
            <p:spPr bwMode="auto">
              <a:xfrm flipV="1">
                <a:off x="2237" y="899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Text Box 41"/>
              <p:cNvSpPr txBox="1">
                <a:spLocks noChangeArrowheads="1"/>
              </p:cNvSpPr>
              <p:nvPr/>
            </p:nvSpPr>
            <p:spPr bwMode="auto">
              <a:xfrm>
                <a:off x="2622" y="738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9900"/>
                    </a:solidFill>
                  </a:rPr>
                  <a:t>= 1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</p:grpSp>
      <p:grpSp>
        <p:nvGrpSpPr>
          <p:cNvPr id="23594" name="Group 42"/>
          <p:cNvGrpSpPr>
            <a:grpSpLocks/>
          </p:cNvGrpSpPr>
          <p:nvPr/>
        </p:nvGrpSpPr>
        <p:grpSpPr bwMode="auto">
          <a:xfrm>
            <a:off x="234920" y="5103405"/>
            <a:ext cx="2878292" cy="830454"/>
            <a:chOff x="214" y="3072"/>
            <a:chExt cx="1360" cy="523"/>
          </a:xfrm>
        </p:grpSpPr>
        <p:grpSp>
          <p:nvGrpSpPr>
            <p:cNvPr id="39976" name="Group 43"/>
            <p:cNvGrpSpPr>
              <a:grpSpLocks/>
            </p:cNvGrpSpPr>
            <p:nvPr/>
          </p:nvGrpSpPr>
          <p:grpSpPr bwMode="auto">
            <a:xfrm>
              <a:off x="691" y="3072"/>
              <a:ext cx="883" cy="523"/>
              <a:chOff x="2375" y="630"/>
              <a:chExt cx="883" cy="523"/>
            </a:xfrm>
          </p:grpSpPr>
          <p:sp>
            <p:nvSpPr>
              <p:cNvPr id="39978" name="Text Box 44"/>
              <p:cNvSpPr txBox="1">
                <a:spLocks noChangeArrowheads="1"/>
              </p:cNvSpPr>
              <p:nvPr/>
            </p:nvSpPr>
            <p:spPr bwMode="auto">
              <a:xfrm>
                <a:off x="2393" y="630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</a:p>
            </p:txBody>
          </p:sp>
          <p:sp>
            <p:nvSpPr>
              <p:cNvPr id="39979" name="Line 45"/>
              <p:cNvSpPr>
                <a:spLocks noChangeShapeType="1"/>
              </p:cNvSpPr>
              <p:nvPr/>
            </p:nvSpPr>
            <p:spPr bwMode="auto">
              <a:xfrm flipV="1">
                <a:off x="2375" y="899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0" name="Text Box 46"/>
              <p:cNvSpPr txBox="1">
                <a:spLocks noChangeArrowheads="1"/>
              </p:cNvSpPr>
              <p:nvPr/>
            </p:nvSpPr>
            <p:spPr bwMode="auto">
              <a:xfrm>
                <a:off x="2760" y="738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= 1 </a:t>
                </a:r>
              </a:p>
            </p:txBody>
          </p:sp>
        </p:grpSp>
        <p:sp>
          <p:nvSpPr>
            <p:cNvPr id="39977" name="Text Box 47"/>
            <p:cNvSpPr txBox="1">
              <a:spLocks noChangeArrowheads="1"/>
            </p:cNvSpPr>
            <p:nvPr/>
          </p:nvSpPr>
          <p:spPr bwMode="auto">
            <a:xfrm>
              <a:off x="214" y="314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Neáu</a:t>
              </a:r>
            </a:p>
          </p:txBody>
        </p:sp>
      </p:grp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2755542" y="5293950"/>
            <a:ext cx="2833848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  AC = AB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4996800" y="5305066"/>
            <a:ext cx="515552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   ABC vuoâng caân taïi A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9710003" y="5319356"/>
            <a:ext cx="2372475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altLang="en-US"/>
              <a:t>  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 = 45</a:t>
            </a:r>
            <a:r>
              <a:rPr lang="en-US" altLang="en-US">
                <a:sym typeface="Symbol" pitchFamily="18" charset="2"/>
              </a:rPr>
              <a:t> </a:t>
            </a:r>
          </a:p>
        </p:txBody>
      </p:sp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266665" y="5854467"/>
            <a:ext cx="5011614" cy="830454"/>
            <a:chOff x="100" y="3687"/>
            <a:chExt cx="2368" cy="523"/>
          </a:xfrm>
        </p:grpSpPr>
        <p:sp>
          <p:nvSpPr>
            <p:cNvPr id="39971" name="Text Box 52"/>
            <p:cNvSpPr txBox="1">
              <a:spLocks noChangeArrowheads="1"/>
            </p:cNvSpPr>
            <p:nvPr/>
          </p:nvSpPr>
          <p:spPr bwMode="auto">
            <a:xfrm>
              <a:off x="100" y="3796"/>
              <a:ext cx="17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0000"/>
                  </a:solidFill>
                </a:rPr>
                <a:t>Vaäy  </a:t>
              </a: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 = 45  </a:t>
              </a: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  </a:t>
              </a:r>
            </a:p>
          </p:txBody>
        </p:sp>
        <p:grpSp>
          <p:nvGrpSpPr>
            <p:cNvPr id="39972" name="Group 53"/>
            <p:cNvGrpSpPr>
              <a:grpSpLocks/>
            </p:cNvGrpSpPr>
            <p:nvPr/>
          </p:nvGrpSpPr>
          <p:grpSpPr bwMode="auto">
            <a:xfrm>
              <a:off x="1585" y="3687"/>
              <a:ext cx="883" cy="523"/>
              <a:chOff x="2375" y="630"/>
              <a:chExt cx="883" cy="523"/>
            </a:xfrm>
          </p:grpSpPr>
          <p:sp>
            <p:nvSpPr>
              <p:cNvPr id="39973" name="Text Box 54"/>
              <p:cNvSpPr txBox="1">
                <a:spLocks noChangeArrowheads="1"/>
              </p:cNvSpPr>
              <p:nvPr/>
            </p:nvSpPr>
            <p:spPr bwMode="auto">
              <a:xfrm>
                <a:off x="2393" y="630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0000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FF0000"/>
                    </a:solidFill>
                  </a:rPr>
                </a:br>
                <a:r>
                  <a:rPr lang="en-US" altLang="en-US" b="1" i="1">
                    <a:solidFill>
                      <a:srgbClr val="FF0000"/>
                    </a:solidFill>
                  </a:rPr>
                  <a:t>AB</a:t>
                </a:r>
              </a:p>
            </p:txBody>
          </p:sp>
          <p:sp>
            <p:nvSpPr>
              <p:cNvPr id="39974" name="Line 55"/>
              <p:cNvSpPr>
                <a:spLocks noChangeShapeType="1"/>
              </p:cNvSpPr>
              <p:nvPr/>
            </p:nvSpPr>
            <p:spPr bwMode="auto">
              <a:xfrm flipV="1">
                <a:off x="2375" y="899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5" name="Text Box 56"/>
              <p:cNvSpPr txBox="1">
                <a:spLocks noChangeArrowheads="1"/>
              </p:cNvSpPr>
              <p:nvPr/>
            </p:nvSpPr>
            <p:spPr bwMode="auto">
              <a:xfrm>
                <a:off x="2760" y="738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= 1</a:t>
                </a:r>
              </a:p>
            </p:txBody>
          </p:sp>
        </p:grpSp>
      </p:grpSp>
      <p:grpSp>
        <p:nvGrpSpPr>
          <p:cNvPr id="23609" name="Group 57"/>
          <p:cNvGrpSpPr>
            <a:grpSpLocks/>
          </p:cNvGrpSpPr>
          <p:nvPr/>
        </p:nvGrpSpPr>
        <p:grpSpPr bwMode="auto">
          <a:xfrm>
            <a:off x="8700793" y="3628278"/>
            <a:ext cx="1255020" cy="1295700"/>
            <a:chOff x="3643" y="1613"/>
            <a:chExt cx="593" cy="816"/>
          </a:xfrm>
        </p:grpSpPr>
        <p:sp>
          <p:nvSpPr>
            <p:cNvPr id="39969" name="Line 59"/>
            <p:cNvSpPr>
              <a:spLocks noChangeShapeType="1"/>
            </p:cNvSpPr>
            <p:nvPr/>
          </p:nvSpPr>
          <p:spPr bwMode="auto">
            <a:xfrm flipH="1">
              <a:off x="3643" y="1613"/>
              <a:ext cx="118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Line 62"/>
            <p:cNvSpPr>
              <a:spLocks noChangeShapeType="1"/>
            </p:cNvSpPr>
            <p:nvPr/>
          </p:nvSpPr>
          <p:spPr bwMode="auto">
            <a:xfrm flipH="1">
              <a:off x="4118" y="2273"/>
              <a:ext cx="118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 Box 40" descr="Parchment"/>
          <p:cNvSpPr txBox="1">
            <a:spLocks noChangeArrowheads="1"/>
          </p:cNvSpPr>
          <p:nvPr/>
        </p:nvSpPr>
        <p:spPr bwMode="auto">
          <a:xfrm>
            <a:off x="0" y="3473"/>
            <a:ext cx="12190413" cy="586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08850" tIns="54425" rIns="108850" bIns="5442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100" b="1">
                <a:ln/>
                <a:solidFill>
                  <a:schemeClr val="accent3"/>
                </a:solidFill>
                <a:cs typeface="Times New Roman" pitchFamily="18" charset="0"/>
              </a:rPr>
              <a:t> TỈ SỐ LƯỢNG GIÁC CỦA GÓC NHỌN</a:t>
            </a:r>
            <a:endParaRPr lang="en-US" sz="3100" b="1">
              <a:ln/>
              <a:solidFill>
                <a:schemeClr val="accent3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753394"/>
            <a:ext cx="103065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-1" y="1829594"/>
            <a:ext cx="103065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5" grpId="1"/>
      <p:bldP spid="23555" grpId="2"/>
      <p:bldP spid="23563" grpId="0" autoUpdateAnimBg="0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/>
      <p:bldP spid="23571" grpId="0"/>
      <p:bldP spid="23572" grpId="0"/>
      <p:bldP spid="23579" grpId="0"/>
      <p:bldP spid="23580" grpId="0"/>
      <p:bldP spid="23600" grpId="0"/>
      <p:bldP spid="23601" grpId="0"/>
      <p:bldP spid="23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8836" y="219272"/>
            <a:ext cx="3176702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b) </a:t>
            </a:r>
            <a:r>
              <a:rPr lang="en-US" altLang="en-US" b="1" i="1" u="sng">
                <a:solidFill>
                  <a:srgbClr val="0000FF"/>
                </a:solidFill>
              </a:rPr>
              <a:t>Ñònh nghóa</a:t>
            </a:r>
            <a:r>
              <a:rPr lang="en-US" altLang="en-US" b="1" i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937338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2937338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2946866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2923047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812694" y="2896270"/>
            <a:ext cx="7212661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01585" y="2856575"/>
            <a:ext cx="7415835" cy="84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FF0000"/>
                </a:solidFill>
              </a:rPr>
              <a:t>Tæ soá giöõa caïnh ñoái vaø caïnh huyeàn ñöôïc goïi laø sin cuûa goùc </a:t>
            </a:r>
            <a:r>
              <a:rPr lang="en-US" altLang="en-US" b="1" i="1">
                <a:solidFill>
                  <a:srgbClr val="FF0000"/>
                </a:solidFill>
                <a:sym typeface="Symbol" pitchFamily="18" charset="2"/>
              </a:rPr>
              <a:t> , kyù hieäu laø sin.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22749" y="3810883"/>
            <a:ext cx="7415835" cy="84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0000FF"/>
                </a:solidFill>
              </a:rPr>
              <a:t>Tæ soá giöõa caïnh keà vaø caïnh huyeàn ñöôïc goïi laø cosin cuûa goùc 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 , kyù hieäu laø cos.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88887" y="4669919"/>
            <a:ext cx="7415835" cy="84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>
                <a:solidFill>
                  <a:srgbClr val="996633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996633"/>
                </a:solidFill>
              </a:rPr>
              <a:t>Tæ soá giöõa caïnh ñoái vaø caïnh keà ñöôïc goïi laø tang cuûa goùc </a:t>
            </a:r>
            <a:r>
              <a:rPr lang="en-US" altLang="en-US" b="1" i="1">
                <a:solidFill>
                  <a:srgbClr val="996633"/>
                </a:solidFill>
                <a:sym typeface="Symbol" pitchFamily="18" charset="2"/>
              </a:rPr>
              <a:t> , kyù hieäu laø tan.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07934" y="5640106"/>
            <a:ext cx="7415835" cy="84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CC33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33CC33"/>
                </a:solidFill>
              </a:rPr>
              <a:t>Tæ soá giöõa caïnh keà vaø caïnh ñoái ñöôïc goïi laø coâtang cuûa goùc </a:t>
            </a:r>
            <a:r>
              <a:rPr lang="en-US" altLang="en-US" b="1" i="1">
                <a:solidFill>
                  <a:srgbClr val="33CC33"/>
                </a:solidFill>
                <a:sym typeface="Symbol" pitchFamily="18" charset="2"/>
              </a:rPr>
              <a:t> , kyù hieäu laø cot.</a:t>
            </a:r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302645" y="2286530"/>
            <a:ext cx="11530099" cy="4336467"/>
            <a:chOff x="143" y="1440"/>
            <a:chExt cx="5448" cy="2731"/>
          </a:xfrm>
        </p:grpSpPr>
        <p:sp>
          <p:nvSpPr>
            <p:cNvPr id="43059" name="Line 17"/>
            <p:cNvSpPr>
              <a:spLocks noChangeShapeType="1"/>
            </p:cNvSpPr>
            <p:nvPr/>
          </p:nvSpPr>
          <p:spPr bwMode="auto">
            <a:xfrm>
              <a:off x="144" y="416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18"/>
            <p:cNvSpPr>
              <a:spLocks noChangeShapeType="1"/>
            </p:cNvSpPr>
            <p:nvPr/>
          </p:nvSpPr>
          <p:spPr bwMode="auto">
            <a:xfrm>
              <a:off x="163" y="3533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Line 19"/>
            <p:cNvSpPr>
              <a:spLocks noChangeShapeType="1"/>
            </p:cNvSpPr>
            <p:nvPr/>
          </p:nvSpPr>
          <p:spPr bwMode="auto">
            <a:xfrm>
              <a:off x="163" y="294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Line 20"/>
            <p:cNvSpPr>
              <a:spLocks noChangeShapeType="1"/>
            </p:cNvSpPr>
            <p:nvPr/>
          </p:nvSpPr>
          <p:spPr bwMode="auto">
            <a:xfrm>
              <a:off x="163" y="2393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Line 21"/>
            <p:cNvSpPr>
              <a:spLocks noChangeShapeType="1"/>
            </p:cNvSpPr>
            <p:nvPr/>
          </p:nvSpPr>
          <p:spPr bwMode="auto">
            <a:xfrm>
              <a:off x="154" y="1747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Line 22"/>
            <p:cNvSpPr>
              <a:spLocks noChangeShapeType="1"/>
            </p:cNvSpPr>
            <p:nvPr/>
          </p:nvSpPr>
          <p:spPr bwMode="auto">
            <a:xfrm>
              <a:off x="143" y="144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Line 23"/>
            <p:cNvSpPr>
              <a:spLocks noChangeShapeType="1"/>
            </p:cNvSpPr>
            <p:nvPr/>
          </p:nvSpPr>
          <p:spPr bwMode="auto">
            <a:xfrm>
              <a:off x="144" y="1451"/>
              <a:ext cx="0" cy="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Line 24"/>
            <p:cNvSpPr>
              <a:spLocks noChangeShapeType="1"/>
            </p:cNvSpPr>
            <p:nvPr/>
          </p:nvSpPr>
          <p:spPr bwMode="auto">
            <a:xfrm>
              <a:off x="3824" y="1444"/>
              <a:ext cx="0" cy="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Line 25"/>
            <p:cNvSpPr>
              <a:spLocks noChangeShapeType="1"/>
            </p:cNvSpPr>
            <p:nvPr/>
          </p:nvSpPr>
          <p:spPr bwMode="auto">
            <a:xfrm>
              <a:off x="5579" y="1441"/>
              <a:ext cx="12" cy="2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0" name="Line 26"/>
          <p:cNvSpPr>
            <a:spLocks noChangeShapeType="1"/>
          </p:cNvSpPr>
          <p:nvPr/>
        </p:nvSpPr>
        <p:spPr bwMode="auto">
          <a:xfrm flipH="1">
            <a:off x="7919537" y="327101"/>
            <a:ext cx="3432786" cy="15005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932234" y="1827636"/>
            <a:ext cx="357458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443349" y="1597395"/>
            <a:ext cx="35766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0539628" y="1746654"/>
            <a:ext cx="524865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 rot="20120024">
            <a:off x="8363978" y="581306"/>
            <a:ext cx="223490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caïnh huyeàn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8683554" y="1803818"/>
            <a:ext cx="1699461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CC00"/>
                </a:solidFill>
              </a:rPr>
              <a:t>caïnh keà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 rot="5400000">
            <a:off x="10282480" y="1120386"/>
            <a:ext cx="1500535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caïnh ñoái</a:t>
            </a:r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10768198" y="590687"/>
            <a:ext cx="0" cy="1238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11153381" y="-103211"/>
            <a:ext cx="491003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1326925" y="1681552"/>
            <a:ext cx="491003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10584073" y="1695843"/>
            <a:ext cx="17777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10584073" y="1695843"/>
            <a:ext cx="0" cy="1302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10446506" y="120678"/>
            <a:ext cx="594707" cy="644675"/>
            <a:chOff x="4623" y="87"/>
            <a:chExt cx="281" cy="406"/>
          </a:xfrm>
        </p:grpSpPr>
        <p:sp>
          <p:nvSpPr>
            <p:cNvPr id="43057" name="Text Box 39"/>
            <p:cNvSpPr txBox="1">
              <a:spLocks noChangeArrowheads="1"/>
            </p:cNvSpPr>
            <p:nvPr/>
          </p:nvSpPr>
          <p:spPr bwMode="auto">
            <a:xfrm>
              <a:off x="4623" y="87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M</a:t>
              </a:r>
            </a:p>
          </p:txBody>
        </p:sp>
        <p:sp>
          <p:nvSpPr>
            <p:cNvPr id="43058" name="Text Box 40"/>
            <p:cNvSpPr txBox="1">
              <a:spLocks noChangeArrowheads="1"/>
            </p:cNvSpPr>
            <p:nvPr/>
          </p:nvSpPr>
          <p:spPr bwMode="auto">
            <a:xfrm>
              <a:off x="4693" y="270"/>
              <a:ext cx="21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sym typeface="Symbol" pitchFamily="18" charset="2"/>
                </a:rPr>
                <a:t></a:t>
              </a:r>
            </a:p>
          </p:txBody>
        </p:sp>
      </p:grp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8380909" y="1390973"/>
            <a:ext cx="738621" cy="523996"/>
            <a:chOff x="3630" y="888"/>
            <a:chExt cx="349" cy="330"/>
          </a:xfrm>
        </p:grpSpPr>
        <p:sp>
          <p:nvSpPr>
            <p:cNvPr id="43055" name="Text Box 42"/>
            <p:cNvSpPr txBox="1">
              <a:spLocks noChangeArrowheads="1"/>
            </p:cNvSpPr>
            <p:nvPr/>
          </p:nvSpPr>
          <p:spPr bwMode="auto">
            <a:xfrm>
              <a:off x="3731" y="888"/>
              <a:ext cx="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ym typeface="Symbol" pitchFamily="18" charset="2"/>
                </a:rPr>
                <a:t></a:t>
              </a:r>
            </a:p>
          </p:txBody>
        </p:sp>
        <p:sp>
          <p:nvSpPr>
            <p:cNvPr id="43056" name="Arc 43"/>
            <p:cNvSpPr>
              <a:spLocks/>
            </p:cNvSpPr>
            <p:nvPr/>
          </p:nvSpPr>
          <p:spPr bwMode="auto">
            <a:xfrm rot="1702531">
              <a:off x="3630" y="1026"/>
              <a:ext cx="123" cy="192"/>
            </a:xfrm>
            <a:custGeom>
              <a:avLst/>
              <a:gdLst>
                <a:gd name="T0" fmla="*/ 0 w 18425"/>
                <a:gd name="T1" fmla="*/ 0 h 21600"/>
                <a:gd name="T2" fmla="*/ 0 w 18425"/>
                <a:gd name="T3" fmla="*/ 0 h 21600"/>
                <a:gd name="T4" fmla="*/ 0 w 184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25" h="21600" fill="none" extrusionOk="0">
                  <a:moveTo>
                    <a:pt x="-1" y="0"/>
                  </a:moveTo>
                  <a:cubicBezTo>
                    <a:pt x="7520" y="0"/>
                    <a:pt x="14500" y="3912"/>
                    <a:pt x="18425" y="10327"/>
                  </a:cubicBezTo>
                </a:path>
                <a:path w="18425" h="21600" stroke="0" extrusionOk="0">
                  <a:moveTo>
                    <a:pt x="-1" y="0"/>
                  </a:moveTo>
                  <a:cubicBezTo>
                    <a:pt x="7520" y="0"/>
                    <a:pt x="14500" y="3912"/>
                    <a:pt x="18425" y="1032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68" name="Group 44"/>
          <p:cNvGrpSpPr>
            <a:grpSpLocks/>
          </p:cNvGrpSpPr>
          <p:nvPr/>
        </p:nvGrpSpPr>
        <p:grpSpPr bwMode="auto">
          <a:xfrm>
            <a:off x="624336" y="2277002"/>
            <a:ext cx="10630632" cy="579571"/>
            <a:chOff x="295" y="1434"/>
            <a:chExt cx="5023" cy="365"/>
          </a:xfrm>
        </p:grpSpPr>
        <p:sp>
          <p:nvSpPr>
            <p:cNvPr id="43053" name="Text Box 45"/>
            <p:cNvSpPr txBox="1">
              <a:spLocks noChangeArrowheads="1"/>
            </p:cNvSpPr>
            <p:nvPr/>
          </p:nvSpPr>
          <p:spPr bwMode="auto">
            <a:xfrm>
              <a:off x="295" y="1434"/>
              <a:ext cx="3312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100" b="1" i="1"/>
                <a:t>Caùc tæ soá löôïng giaùc cuûa goùc nhoïn </a:t>
              </a:r>
              <a:r>
                <a:rPr lang="en-US" altLang="en-US" sz="3100" b="1" i="1">
                  <a:sym typeface="Symbol" pitchFamily="18" charset="2"/>
                </a:rPr>
                <a:t></a:t>
              </a:r>
            </a:p>
          </p:txBody>
        </p:sp>
        <p:sp>
          <p:nvSpPr>
            <p:cNvPr id="43054" name="Text Box 46"/>
            <p:cNvSpPr txBox="1">
              <a:spLocks noChangeArrowheads="1"/>
            </p:cNvSpPr>
            <p:nvPr/>
          </p:nvSpPr>
          <p:spPr bwMode="auto">
            <a:xfrm>
              <a:off x="4128" y="1440"/>
              <a:ext cx="119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100" b="1" i="1"/>
                <a:t>Coâng thöùc</a:t>
              </a:r>
              <a:endParaRPr lang="en-US" altLang="en-US" sz="3100" b="1" i="1">
                <a:sym typeface="Symbol" pitchFamily="18" charset="2"/>
              </a:endParaRPr>
            </a:p>
          </p:txBody>
        </p:sp>
      </p:grp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289947" y="654201"/>
            <a:ext cx="6929065" cy="12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i="1">
                <a:solidFill>
                  <a:srgbClr val="002060"/>
                </a:solidFill>
              </a:rPr>
              <a:t>Veõ moät goùc </a:t>
            </a:r>
            <a:r>
              <a:rPr lang="en-US" altLang="en-US" b="1" i="1">
                <a:solidFill>
                  <a:srgbClr val="002060"/>
                </a:solidFill>
                <a:sym typeface="Symbol" pitchFamily="18" charset="2"/>
              </a:rPr>
              <a:t>nhoïn xAy coù soá ño baèng , töø moät ñieåm M treân caïnh Ax veõ ñöôøng vuoâng goùc vôùi Ay taïi P. Ta coù MAP vuoâng taïi P coù moät goùc nhoïn .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56042" y="2756829"/>
            <a:ext cx="3173164" cy="936260"/>
            <a:chOff x="8256042" y="2756829"/>
            <a:chExt cx="3173164" cy="936260"/>
          </a:xfrm>
        </p:grpSpPr>
        <p:sp>
          <p:nvSpPr>
            <p:cNvPr id="43037" name="TextBox 3"/>
            <p:cNvSpPr txBox="1">
              <a:spLocks noChangeArrowheads="1"/>
            </p:cNvSpPr>
            <p:nvPr/>
          </p:nvSpPr>
          <p:spPr bwMode="auto">
            <a:xfrm>
              <a:off x="8256042" y="2970901"/>
              <a:ext cx="1597875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sin</a:t>
              </a: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 =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3038" name="TextBox 50"/>
            <p:cNvSpPr txBox="1">
              <a:spLocks noChangeArrowheads="1"/>
            </p:cNvSpPr>
            <p:nvPr/>
          </p:nvSpPr>
          <p:spPr bwMode="auto">
            <a:xfrm>
              <a:off x="9448006" y="2813702"/>
              <a:ext cx="935009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Đối </a:t>
              </a:r>
            </a:p>
          </p:txBody>
        </p:sp>
        <p:cxnSp>
          <p:nvCxnSpPr>
            <p:cNvPr id="43039" name="Straight Connector 5"/>
            <p:cNvCxnSpPr>
              <a:cxnSpLocks noChangeShapeType="1"/>
            </p:cNvCxnSpPr>
            <p:nvPr/>
          </p:nvCxnSpPr>
          <p:spPr bwMode="auto">
            <a:xfrm>
              <a:off x="9371806" y="3236074"/>
              <a:ext cx="90369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040" name="TextBox 53"/>
            <p:cNvSpPr txBox="1">
              <a:spLocks noChangeArrowheads="1"/>
            </p:cNvSpPr>
            <p:nvPr/>
          </p:nvSpPr>
          <p:spPr bwMode="auto">
            <a:xfrm>
              <a:off x="9295606" y="3213844"/>
              <a:ext cx="1102641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Huyền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235406" y="2756829"/>
              <a:ext cx="1193800" cy="923610"/>
              <a:chOff x="10235406" y="2756829"/>
              <a:chExt cx="1193800" cy="92361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555165" y="2756829"/>
                <a:ext cx="874041" cy="923610"/>
                <a:chOff x="10555165" y="2756829"/>
                <a:chExt cx="874041" cy="923610"/>
              </a:xfrm>
            </p:grpSpPr>
            <p:cxnSp>
              <p:nvCxnSpPr>
                <p:cNvPr id="60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10631365" y="3223424"/>
                  <a:ext cx="69556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555165" y="3201194"/>
                  <a:ext cx="843717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FF0000"/>
                      </a:solidFill>
                    </a:rPr>
                    <a:t>AM</a:t>
                  </a:r>
                </a:p>
              </p:txBody>
            </p:sp>
            <p:sp>
              <p:nvSpPr>
                <p:cNvPr id="62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618626" y="2756829"/>
                  <a:ext cx="810580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FF"/>
                      </a:solidFill>
                    </a:rPr>
                    <a:t>MP</a:t>
                  </a:r>
                </a:p>
              </p:txBody>
            </p:sp>
          </p:grpSp>
          <p:sp>
            <p:nvSpPr>
              <p:cNvPr id="65" name="TextBox 3"/>
              <p:cNvSpPr txBox="1">
                <a:spLocks noChangeArrowheads="1"/>
              </p:cNvSpPr>
              <p:nvPr/>
            </p:nvSpPr>
            <p:spPr bwMode="auto">
              <a:xfrm>
                <a:off x="10235406" y="2972594"/>
                <a:ext cx="445500" cy="47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850" tIns="54425" rIns="108850" bIns="54425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FF0000"/>
                    </a:solidFill>
                    <a:sym typeface="Symbol" pitchFamily="18" charset="2"/>
                  </a:rPr>
                  <a:t>=</a:t>
                </a:r>
                <a:endParaRPr lang="en-US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308951" y="3696494"/>
            <a:ext cx="3261439" cy="938201"/>
            <a:chOff x="8308951" y="3696494"/>
            <a:chExt cx="3261439" cy="938201"/>
          </a:xfrm>
        </p:grpSpPr>
        <p:sp>
          <p:nvSpPr>
            <p:cNvPr id="43041" name="TextBox 56"/>
            <p:cNvSpPr txBox="1">
              <a:spLocks noChangeArrowheads="1"/>
            </p:cNvSpPr>
            <p:nvPr/>
          </p:nvSpPr>
          <p:spPr bwMode="auto">
            <a:xfrm>
              <a:off x="8308951" y="3914094"/>
              <a:ext cx="1599992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  <a:sym typeface="Symbol" pitchFamily="18" charset="2"/>
                </a:rPr>
                <a:t>cos</a:t>
              </a: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 =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43042" name="TextBox 57"/>
            <p:cNvSpPr txBox="1">
              <a:spLocks noChangeArrowheads="1"/>
            </p:cNvSpPr>
            <p:nvPr/>
          </p:nvSpPr>
          <p:spPr bwMode="auto">
            <a:xfrm>
              <a:off x="9524206" y="3756895"/>
              <a:ext cx="605287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00CC00"/>
                  </a:solidFill>
                </a:rPr>
                <a:t>Kề </a:t>
              </a:r>
            </a:p>
          </p:txBody>
        </p:sp>
        <p:cxnSp>
          <p:nvCxnSpPr>
            <p:cNvPr id="43043" name="Straight Connector 58"/>
            <p:cNvCxnSpPr>
              <a:cxnSpLocks noChangeShapeType="1"/>
            </p:cNvCxnSpPr>
            <p:nvPr/>
          </p:nvCxnSpPr>
          <p:spPr bwMode="auto">
            <a:xfrm>
              <a:off x="9524206" y="4179268"/>
              <a:ext cx="9037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044" name="TextBox 59"/>
            <p:cNvSpPr txBox="1">
              <a:spLocks noChangeArrowheads="1"/>
            </p:cNvSpPr>
            <p:nvPr/>
          </p:nvSpPr>
          <p:spPr bwMode="auto">
            <a:xfrm>
              <a:off x="9448006" y="4155450"/>
              <a:ext cx="1111104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Huyền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376590" y="3696494"/>
              <a:ext cx="1193800" cy="923610"/>
              <a:chOff x="10235406" y="2756829"/>
              <a:chExt cx="1193800" cy="92361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0555165" y="2756829"/>
                <a:ext cx="874041" cy="923610"/>
                <a:chOff x="10555165" y="2756829"/>
                <a:chExt cx="874041" cy="923610"/>
              </a:xfrm>
            </p:grpSpPr>
            <p:cxnSp>
              <p:nvCxnSpPr>
                <p:cNvPr id="70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10631365" y="3223424"/>
                  <a:ext cx="69556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1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555165" y="3201194"/>
                  <a:ext cx="843717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FF0000"/>
                      </a:solidFill>
                    </a:rPr>
                    <a:t>AM</a:t>
                  </a:r>
                </a:p>
              </p:txBody>
            </p:sp>
            <p:sp>
              <p:nvSpPr>
                <p:cNvPr id="72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618626" y="2756829"/>
                  <a:ext cx="810580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CC00"/>
                      </a:solidFill>
                    </a:rPr>
                    <a:t>AP</a:t>
                  </a:r>
                </a:p>
              </p:txBody>
            </p:sp>
          </p:grpSp>
          <p:sp>
            <p:nvSpPr>
              <p:cNvPr id="69" name="TextBox 3"/>
              <p:cNvSpPr txBox="1">
                <a:spLocks noChangeArrowheads="1"/>
              </p:cNvSpPr>
              <p:nvPr/>
            </p:nvSpPr>
            <p:spPr bwMode="auto">
              <a:xfrm>
                <a:off x="10235406" y="2972594"/>
                <a:ext cx="445500" cy="47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850" tIns="54425" rIns="108850" bIns="54425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FF0000"/>
                    </a:solidFill>
                    <a:sym typeface="Symbol" pitchFamily="18" charset="2"/>
                  </a:rPr>
                  <a:t>=</a:t>
                </a:r>
                <a:endParaRPr lang="en-US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397841" y="4623857"/>
            <a:ext cx="3172549" cy="973086"/>
            <a:chOff x="8397841" y="4623857"/>
            <a:chExt cx="3172549" cy="973086"/>
          </a:xfrm>
        </p:grpSpPr>
        <p:sp>
          <p:nvSpPr>
            <p:cNvPr id="43045" name="TextBox 60"/>
            <p:cNvSpPr txBox="1">
              <a:spLocks noChangeArrowheads="1"/>
            </p:cNvSpPr>
            <p:nvPr/>
          </p:nvSpPr>
          <p:spPr bwMode="auto">
            <a:xfrm>
              <a:off x="8397841" y="4841409"/>
              <a:ext cx="1597876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 i="1">
                  <a:solidFill>
                    <a:srgbClr val="996633"/>
                  </a:solidFill>
                  <a:sym typeface="Symbol" pitchFamily="18" charset="2"/>
                </a:rPr>
                <a:t>tan =</a:t>
              </a:r>
              <a:endParaRPr lang="en-US" altLang="en-US">
                <a:solidFill>
                  <a:srgbClr val="996633"/>
                </a:solidFill>
              </a:endParaRPr>
            </a:p>
          </p:txBody>
        </p:sp>
        <p:sp>
          <p:nvSpPr>
            <p:cNvPr id="43046" name="TextBox 61"/>
            <p:cNvSpPr txBox="1">
              <a:spLocks noChangeArrowheads="1"/>
            </p:cNvSpPr>
            <p:nvPr/>
          </p:nvSpPr>
          <p:spPr bwMode="auto">
            <a:xfrm>
              <a:off x="9657094" y="4661980"/>
              <a:ext cx="1202110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Đối </a:t>
              </a:r>
            </a:p>
          </p:txBody>
        </p:sp>
        <p:cxnSp>
          <p:nvCxnSpPr>
            <p:cNvPr id="43047" name="Straight Connector 62"/>
            <p:cNvCxnSpPr>
              <a:cxnSpLocks noChangeShapeType="1"/>
            </p:cNvCxnSpPr>
            <p:nvPr/>
          </p:nvCxnSpPr>
          <p:spPr bwMode="auto">
            <a:xfrm>
              <a:off x="9524206" y="5106582"/>
              <a:ext cx="9037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048" name="TextBox 66"/>
            <p:cNvSpPr txBox="1">
              <a:spLocks noChangeArrowheads="1"/>
            </p:cNvSpPr>
            <p:nvPr/>
          </p:nvSpPr>
          <p:spPr bwMode="auto">
            <a:xfrm>
              <a:off x="9667675" y="5117698"/>
              <a:ext cx="1202110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>
                  <a:solidFill>
                    <a:srgbClr val="00CC00"/>
                  </a:solidFill>
                </a:rPr>
                <a:t>Kề 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0376590" y="4623857"/>
              <a:ext cx="1193800" cy="923610"/>
              <a:chOff x="10235406" y="2756829"/>
              <a:chExt cx="1193800" cy="92361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0555165" y="2756829"/>
                <a:ext cx="874041" cy="923610"/>
                <a:chOff x="10555165" y="2756829"/>
                <a:chExt cx="874041" cy="923610"/>
              </a:xfrm>
            </p:grpSpPr>
            <p:cxnSp>
              <p:nvCxnSpPr>
                <p:cNvPr id="76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10631365" y="3223424"/>
                  <a:ext cx="69556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7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555165" y="3201194"/>
                  <a:ext cx="843717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CC00"/>
                      </a:solidFill>
                    </a:rPr>
                    <a:t>AP</a:t>
                  </a:r>
                </a:p>
              </p:txBody>
            </p:sp>
            <p:sp>
              <p:nvSpPr>
                <p:cNvPr id="78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618626" y="2756829"/>
                  <a:ext cx="810580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FF"/>
                      </a:solidFill>
                    </a:rPr>
                    <a:t>MP</a:t>
                  </a:r>
                </a:p>
              </p:txBody>
            </p:sp>
          </p:grpSp>
          <p:sp>
            <p:nvSpPr>
              <p:cNvPr id="75" name="TextBox 3"/>
              <p:cNvSpPr txBox="1">
                <a:spLocks noChangeArrowheads="1"/>
              </p:cNvSpPr>
              <p:nvPr/>
            </p:nvSpPr>
            <p:spPr bwMode="auto">
              <a:xfrm>
                <a:off x="10235406" y="2972594"/>
                <a:ext cx="445500" cy="47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850" tIns="54425" rIns="108850" bIns="54425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FF0000"/>
                    </a:solidFill>
                    <a:sym typeface="Symbol" pitchFamily="18" charset="2"/>
                  </a:rPr>
                  <a:t>=</a:t>
                </a:r>
                <a:endParaRPr lang="en-US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372443" y="5630384"/>
            <a:ext cx="3237157" cy="939922"/>
            <a:chOff x="8372443" y="5630384"/>
            <a:chExt cx="3237157" cy="939922"/>
          </a:xfrm>
        </p:grpSpPr>
        <p:sp>
          <p:nvSpPr>
            <p:cNvPr id="43049" name="TextBox 67"/>
            <p:cNvSpPr txBox="1">
              <a:spLocks noChangeArrowheads="1"/>
            </p:cNvSpPr>
            <p:nvPr/>
          </p:nvSpPr>
          <p:spPr bwMode="auto">
            <a:xfrm>
              <a:off x="8372443" y="5833826"/>
              <a:ext cx="1887821" cy="47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850" tIns="54425" rIns="108850" bIns="54425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 i="1">
                  <a:solidFill>
                    <a:srgbClr val="00B050"/>
                  </a:solidFill>
                  <a:sym typeface="Symbol" pitchFamily="18" charset="2"/>
                </a:rPr>
                <a:t>cot =</a:t>
              </a:r>
              <a:endParaRPr lang="en-US" altLang="en-US">
                <a:solidFill>
                  <a:srgbClr val="00B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00406" y="5654397"/>
              <a:ext cx="1030959" cy="915909"/>
              <a:chOff x="9600406" y="5654397"/>
              <a:chExt cx="1030959" cy="915909"/>
            </a:xfrm>
          </p:grpSpPr>
          <p:sp>
            <p:nvSpPr>
              <p:cNvPr id="43050" name="TextBox 68"/>
              <p:cNvSpPr txBox="1">
                <a:spLocks noChangeArrowheads="1"/>
              </p:cNvSpPr>
              <p:nvPr/>
            </p:nvSpPr>
            <p:spPr bwMode="auto">
              <a:xfrm>
                <a:off x="9600406" y="6091061"/>
                <a:ext cx="1016144" cy="47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850" tIns="54425" rIns="108850" bIns="54425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r>
                  <a:rPr lang="en-US" altLang="en-US">
                    <a:solidFill>
                      <a:srgbClr val="0000FF"/>
                    </a:solidFill>
                  </a:rPr>
                  <a:t>Đối </a:t>
                </a:r>
              </a:p>
            </p:txBody>
          </p:sp>
          <p:cxnSp>
            <p:nvCxnSpPr>
              <p:cNvPr id="43051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9613105" y="6099000"/>
                <a:ext cx="76389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052" name="TextBox 70"/>
              <p:cNvSpPr txBox="1">
                <a:spLocks noChangeArrowheads="1"/>
              </p:cNvSpPr>
              <p:nvPr/>
            </p:nvSpPr>
            <p:spPr bwMode="auto">
              <a:xfrm>
                <a:off x="9615221" y="5654397"/>
                <a:ext cx="1016144" cy="47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850" tIns="54425" rIns="108850" bIns="54425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r>
                  <a:rPr lang="en-US" altLang="en-US">
                    <a:solidFill>
                      <a:srgbClr val="00B050"/>
                    </a:solidFill>
                  </a:rPr>
                  <a:t>Kề 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0415800" y="5630384"/>
              <a:ext cx="1193800" cy="923610"/>
              <a:chOff x="10235406" y="2756829"/>
              <a:chExt cx="1193800" cy="92361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555165" y="2756829"/>
                <a:ext cx="874041" cy="923610"/>
                <a:chOff x="10555165" y="2756829"/>
                <a:chExt cx="874041" cy="923610"/>
              </a:xfrm>
            </p:grpSpPr>
            <p:cxnSp>
              <p:nvCxnSpPr>
                <p:cNvPr id="82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10631365" y="3223424"/>
                  <a:ext cx="69556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3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555165" y="3201194"/>
                  <a:ext cx="843717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FF"/>
                      </a:solidFill>
                    </a:rPr>
                    <a:t>MP</a:t>
                  </a:r>
                </a:p>
              </p:txBody>
            </p:sp>
            <p:sp>
              <p:nvSpPr>
                <p:cNvPr id="84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0618626" y="2756829"/>
                  <a:ext cx="810580" cy="479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850" tIns="54425" rIns="108850" bIns="54425"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CC00"/>
                      </a:solidFill>
                    </a:rPr>
                    <a:t>AP</a:t>
                  </a:r>
                </a:p>
              </p:txBody>
            </p:sp>
          </p:grpSp>
          <p:sp>
            <p:nvSpPr>
              <p:cNvPr id="81" name="TextBox 3"/>
              <p:cNvSpPr txBox="1">
                <a:spLocks noChangeArrowheads="1"/>
              </p:cNvSpPr>
              <p:nvPr/>
            </p:nvSpPr>
            <p:spPr bwMode="auto">
              <a:xfrm>
                <a:off x="10235406" y="2972594"/>
                <a:ext cx="445500" cy="47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850" tIns="54425" rIns="108850" bIns="54425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FF0000"/>
                    </a:solidFill>
                    <a:sym typeface="Symbol" pitchFamily="18" charset="2"/>
                  </a:rPr>
                  <a:t>=</a:t>
                </a:r>
                <a:endParaRPr lang="en-US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6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1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8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91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96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6" grpId="0"/>
      <p:bldP spid="26637" grpId="0"/>
      <p:bldP spid="26638" grpId="0"/>
      <p:bldP spid="26639" grpId="0"/>
      <p:bldP spid="26650" grpId="0" animBg="1"/>
      <p:bldP spid="26651" grpId="0" animBg="1"/>
      <p:bldP spid="26652" grpId="0"/>
      <p:bldP spid="26653" grpId="0"/>
      <p:bldP spid="26654" grpId="0"/>
      <p:bldP spid="26655" grpId="0"/>
      <p:bldP spid="26656" grpId="0"/>
      <p:bldP spid="26657" grpId="0" animBg="1"/>
      <p:bldP spid="26658" grpId="0"/>
      <p:bldP spid="26659" grpId="0"/>
      <p:bldP spid="26660" grpId="0" animBg="1"/>
      <p:bldP spid="26661" grpId="0" animBg="1"/>
      <p:bldP spid="266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3169" y="701680"/>
            <a:ext cx="3555537" cy="68595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08850" tIns="54425" rIns="108850" bIns="54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9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98365" y="610394"/>
            <a:ext cx="4292041" cy="77163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Caùch nhôù</a:t>
            </a:r>
          </a:p>
        </p:txBody>
      </p:sp>
      <p:sp>
        <p:nvSpPr>
          <p:cNvPr id="44040" name="Rectangle 4"/>
          <p:cNvSpPr>
            <a:spLocks noChangeArrowheads="1"/>
          </p:cNvSpPr>
          <p:nvPr/>
        </p:nvSpPr>
        <p:spPr bwMode="auto">
          <a:xfrm>
            <a:off x="203174" y="2518141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4041" name="Rectangle 5"/>
          <p:cNvSpPr>
            <a:spLocks noChangeArrowheads="1"/>
          </p:cNvSpPr>
          <p:nvPr/>
        </p:nvSpPr>
        <p:spPr bwMode="auto">
          <a:xfrm>
            <a:off x="203174" y="2518141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203174" y="2527669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sp>
        <p:nvSpPr>
          <p:cNvPr id="44043" name="Rectangle 7"/>
          <p:cNvSpPr>
            <a:spLocks noChangeArrowheads="1"/>
          </p:cNvSpPr>
          <p:nvPr/>
        </p:nvSpPr>
        <p:spPr bwMode="auto">
          <a:xfrm>
            <a:off x="203174" y="2503850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/>
          <a:p>
            <a:endParaRPr lang="en-US" altLang="en-US"/>
          </a:p>
        </p:txBody>
      </p:sp>
      <p:grpSp>
        <p:nvGrpSpPr>
          <p:cNvPr id="44044" name="Group 8"/>
          <p:cNvGrpSpPr>
            <a:grpSpLocks/>
          </p:cNvGrpSpPr>
          <p:nvPr/>
        </p:nvGrpSpPr>
        <p:grpSpPr bwMode="auto">
          <a:xfrm>
            <a:off x="863488" y="2057875"/>
            <a:ext cx="4101566" cy="830454"/>
            <a:chOff x="864" y="2832"/>
            <a:chExt cx="1938" cy="523"/>
          </a:xfrm>
        </p:grpSpPr>
        <p:sp>
          <p:nvSpPr>
            <p:cNvPr id="44067" name="Text Box 9"/>
            <p:cNvSpPr txBox="1">
              <a:spLocks noChangeArrowheads="1"/>
            </p:cNvSpPr>
            <p:nvPr/>
          </p:nvSpPr>
          <p:spPr bwMode="auto">
            <a:xfrm>
              <a:off x="864" y="2928"/>
              <a:ext cx="8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chemeClr val="accent2"/>
                  </a:solidFill>
                </a:rPr>
                <a:t>s</a:t>
              </a:r>
              <a:r>
                <a:rPr lang="en-US" altLang="en-US" b="1" i="1"/>
                <a:t>in</a:t>
              </a:r>
              <a:r>
                <a:rPr lang="en-US" altLang="en-US" b="1" i="1">
                  <a:sym typeface="Symbol" pitchFamily="18" charset="2"/>
                </a:rPr>
                <a:t>  =</a:t>
              </a:r>
            </a:p>
          </p:txBody>
        </p:sp>
        <p:grpSp>
          <p:nvGrpSpPr>
            <p:cNvPr id="44068" name="Group 10"/>
            <p:cNvGrpSpPr>
              <a:grpSpLocks/>
            </p:cNvGrpSpPr>
            <p:nvPr/>
          </p:nvGrpSpPr>
          <p:grpSpPr bwMode="auto">
            <a:xfrm>
              <a:off x="1650" y="2832"/>
              <a:ext cx="1152" cy="523"/>
              <a:chOff x="1824" y="2736"/>
              <a:chExt cx="1152" cy="523"/>
            </a:xfrm>
          </p:grpSpPr>
          <p:sp>
            <p:nvSpPr>
              <p:cNvPr id="4406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  </a:t>
                </a: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ñ</a:t>
                </a:r>
                <a:r>
                  <a:rPr lang="en-US" altLang="en-US" b="1" i="1"/>
                  <a:t>oái</a:t>
                </a:r>
                <a:r>
                  <a:rPr lang="en-US" altLang="en-US"/>
                  <a:t/>
                </a:r>
                <a:br>
                  <a:rPr lang="en-US" altLang="en-US"/>
                </a:b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b="1" i="1"/>
                  <a:t>uyeàn</a:t>
                </a:r>
              </a:p>
            </p:txBody>
          </p:sp>
          <p:sp>
            <p:nvSpPr>
              <p:cNvPr id="44070" name="Line 12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888884" y="4954146"/>
            <a:ext cx="4368231" cy="830454"/>
            <a:chOff x="2928" y="3504"/>
            <a:chExt cx="2064" cy="523"/>
          </a:xfrm>
        </p:grpSpPr>
        <p:sp>
          <p:nvSpPr>
            <p:cNvPr id="44063" name="Text Box 14"/>
            <p:cNvSpPr txBox="1">
              <a:spLocks noChangeArrowheads="1"/>
            </p:cNvSpPr>
            <p:nvPr/>
          </p:nvSpPr>
          <p:spPr bwMode="auto">
            <a:xfrm>
              <a:off x="2928" y="360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chemeClr val="accent2"/>
                  </a:solidFill>
                  <a:sym typeface="Symbol" pitchFamily="18" charset="2"/>
                </a:rPr>
                <a:t>c</a:t>
              </a:r>
              <a:r>
                <a:rPr lang="en-US" altLang="en-US" b="1" i="1">
                  <a:sym typeface="Symbol" pitchFamily="18" charset="2"/>
                </a:rPr>
                <a:t>ot  =</a:t>
              </a:r>
            </a:p>
          </p:txBody>
        </p:sp>
        <p:grpSp>
          <p:nvGrpSpPr>
            <p:cNvPr id="44064" name="Group 15"/>
            <p:cNvGrpSpPr>
              <a:grpSpLocks/>
            </p:cNvGrpSpPr>
            <p:nvPr/>
          </p:nvGrpSpPr>
          <p:grpSpPr bwMode="auto">
            <a:xfrm>
              <a:off x="3840" y="3504"/>
              <a:ext cx="1152" cy="523"/>
              <a:chOff x="1824" y="2736"/>
              <a:chExt cx="1152" cy="523"/>
            </a:xfrm>
          </p:grpSpPr>
          <p:sp>
            <p:nvSpPr>
              <p:cNvPr id="44065" name="Text Box 16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  </a:t>
                </a: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b="1" i="1"/>
                  <a:t>eà</a:t>
                </a:r>
                <a:r>
                  <a:rPr lang="en-US" altLang="en-US"/>
                  <a:t/>
                </a:r>
                <a:br>
                  <a:rPr lang="en-US" altLang="en-US"/>
                </a:br>
                <a:r>
                  <a:rPr lang="en-US" altLang="en-US"/>
                  <a:t>  </a:t>
                </a: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ñ</a:t>
                </a:r>
                <a:r>
                  <a:rPr lang="en-US" altLang="en-US" b="1" i="1"/>
                  <a:t>oái</a:t>
                </a:r>
              </a:p>
            </p:txBody>
          </p:sp>
          <p:sp>
            <p:nvSpPr>
              <p:cNvPr id="44066" name="Line 17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046" name="Group 18"/>
          <p:cNvGrpSpPr>
            <a:grpSpLocks/>
          </p:cNvGrpSpPr>
          <p:nvPr/>
        </p:nvGrpSpPr>
        <p:grpSpPr bwMode="auto">
          <a:xfrm>
            <a:off x="888885" y="3988723"/>
            <a:ext cx="4101566" cy="830454"/>
            <a:chOff x="864" y="2832"/>
            <a:chExt cx="1938" cy="523"/>
          </a:xfrm>
        </p:grpSpPr>
        <p:sp>
          <p:nvSpPr>
            <p:cNvPr id="44059" name="Text Box 19"/>
            <p:cNvSpPr txBox="1">
              <a:spLocks noChangeArrowheads="1"/>
            </p:cNvSpPr>
            <p:nvPr/>
          </p:nvSpPr>
          <p:spPr bwMode="auto">
            <a:xfrm>
              <a:off x="864" y="2928"/>
              <a:ext cx="8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chemeClr val="accent2"/>
                  </a:solidFill>
                </a:rPr>
                <a:t>t</a:t>
              </a:r>
              <a:r>
                <a:rPr lang="en-US" altLang="en-US" b="1" i="1"/>
                <a:t>an</a:t>
              </a:r>
              <a:r>
                <a:rPr lang="en-US" altLang="en-US" b="1" i="1">
                  <a:sym typeface="Symbol" pitchFamily="18" charset="2"/>
                </a:rPr>
                <a:t>  =</a:t>
              </a:r>
            </a:p>
          </p:txBody>
        </p:sp>
        <p:grpSp>
          <p:nvGrpSpPr>
            <p:cNvPr id="44060" name="Group 20"/>
            <p:cNvGrpSpPr>
              <a:grpSpLocks/>
            </p:cNvGrpSpPr>
            <p:nvPr/>
          </p:nvGrpSpPr>
          <p:grpSpPr bwMode="auto">
            <a:xfrm>
              <a:off x="1650" y="2832"/>
              <a:ext cx="1152" cy="523"/>
              <a:chOff x="1824" y="2736"/>
              <a:chExt cx="1152" cy="523"/>
            </a:xfrm>
          </p:grpSpPr>
          <p:sp>
            <p:nvSpPr>
              <p:cNvPr id="44061" name="Text Box 21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  </a:t>
                </a: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ñ</a:t>
                </a:r>
                <a:r>
                  <a:rPr lang="en-US" altLang="en-US" b="1" i="1"/>
                  <a:t>oái</a:t>
                </a:r>
                <a:r>
                  <a:rPr lang="en-US" altLang="en-US"/>
                  <a:t/>
                </a:r>
                <a:br>
                  <a:rPr lang="en-US" altLang="en-US"/>
                </a:br>
                <a:r>
                  <a:rPr lang="en-US" altLang="en-US"/>
                  <a:t>   </a:t>
                </a: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b="1" i="1"/>
                  <a:t>eà</a:t>
                </a:r>
              </a:p>
            </p:txBody>
          </p:sp>
          <p:sp>
            <p:nvSpPr>
              <p:cNvPr id="44062" name="Line 22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047" name="Group 23"/>
          <p:cNvGrpSpPr>
            <a:grpSpLocks/>
          </p:cNvGrpSpPr>
          <p:nvPr/>
        </p:nvGrpSpPr>
        <p:grpSpPr bwMode="auto">
          <a:xfrm>
            <a:off x="863488" y="3023299"/>
            <a:ext cx="4101566" cy="830454"/>
            <a:chOff x="864" y="2832"/>
            <a:chExt cx="1938" cy="523"/>
          </a:xfrm>
        </p:grpSpPr>
        <p:sp>
          <p:nvSpPr>
            <p:cNvPr id="44055" name="Text Box 24"/>
            <p:cNvSpPr txBox="1">
              <a:spLocks noChangeArrowheads="1"/>
            </p:cNvSpPr>
            <p:nvPr/>
          </p:nvSpPr>
          <p:spPr bwMode="auto">
            <a:xfrm>
              <a:off x="864" y="2928"/>
              <a:ext cx="8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chemeClr val="accent2"/>
                  </a:solidFill>
                  <a:sym typeface="Symbol" pitchFamily="18" charset="2"/>
                </a:rPr>
                <a:t>c</a:t>
              </a:r>
              <a:r>
                <a:rPr lang="en-US" altLang="en-US" b="1" i="1">
                  <a:sym typeface="Symbol" pitchFamily="18" charset="2"/>
                </a:rPr>
                <a:t>os  =</a:t>
              </a:r>
            </a:p>
          </p:txBody>
        </p:sp>
        <p:grpSp>
          <p:nvGrpSpPr>
            <p:cNvPr id="44056" name="Group 25"/>
            <p:cNvGrpSpPr>
              <a:grpSpLocks/>
            </p:cNvGrpSpPr>
            <p:nvPr/>
          </p:nvGrpSpPr>
          <p:grpSpPr bwMode="auto">
            <a:xfrm>
              <a:off x="1650" y="2832"/>
              <a:ext cx="1152" cy="523"/>
              <a:chOff x="1824" y="2736"/>
              <a:chExt cx="1152" cy="523"/>
            </a:xfrm>
          </p:grpSpPr>
          <p:sp>
            <p:nvSpPr>
              <p:cNvPr id="44057" name="Text Box 26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  </a:t>
                </a: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b="1" i="1"/>
                  <a:t>eà</a:t>
                </a:r>
                <a:r>
                  <a:rPr lang="en-US" altLang="en-US"/>
                  <a:t/>
                </a:r>
                <a:br>
                  <a:rPr lang="en-US" altLang="en-US"/>
                </a:br>
                <a:r>
                  <a:rPr lang="en-US" altLang="en-US" b="1" i="1"/>
                  <a:t>caïnh </a:t>
                </a:r>
                <a:r>
                  <a:rPr lang="en-US" altLang="en-US" b="1" i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b="1" i="1"/>
                  <a:t>uyeàn</a:t>
                </a:r>
              </a:p>
            </p:txBody>
          </p:sp>
          <p:sp>
            <p:nvSpPr>
              <p:cNvPr id="44058" name="Line 27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55529" y="2122980"/>
            <a:ext cx="3352364" cy="6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chemeClr val="accent2"/>
                </a:solidFill>
              </a:rPr>
              <a:t>S</a:t>
            </a:r>
            <a:r>
              <a:rPr lang="en-US" altLang="en-US" sz="3600" b="1" i="1"/>
              <a:t>in </a:t>
            </a:r>
            <a:r>
              <a:rPr lang="en-US" altLang="en-US" sz="3600" b="1" i="1" u="sng">
                <a:solidFill>
                  <a:schemeClr val="accent2"/>
                </a:solidFill>
              </a:rPr>
              <a:t>ñ</a:t>
            </a:r>
            <a:r>
              <a:rPr lang="en-US" altLang="en-US" sz="3600" b="1" i="1"/>
              <a:t>i </a:t>
            </a:r>
            <a:r>
              <a:rPr lang="en-US" altLang="en-US" sz="3600" b="1" i="1" u="sng">
                <a:solidFill>
                  <a:schemeClr val="accent2"/>
                </a:solidFill>
              </a:rPr>
              <a:t>h</a:t>
            </a:r>
            <a:r>
              <a:rPr lang="en-US" altLang="en-US" sz="3600" b="1" i="1"/>
              <a:t>oïc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155529" y="3120376"/>
            <a:ext cx="3961884" cy="663911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600" b="1" i="1" dirty="0">
                <a:latin typeface="+mj-lt"/>
              </a:rPr>
              <a:t>os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3600" b="1" i="1" dirty="0" err="1">
                <a:latin typeface="+mj-lt"/>
              </a:rPr>
              <a:t>hông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h</a:t>
            </a:r>
            <a:r>
              <a:rPr lang="en-US" sz="3600" b="1" i="1" dirty="0" err="1">
                <a:latin typeface="+mj-lt"/>
              </a:rPr>
              <a:t>ư</a:t>
            </a:r>
            <a:endParaRPr lang="en-US" sz="3600" b="1" i="1" dirty="0">
              <a:latin typeface="+mj-lt"/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5155529" y="4117772"/>
            <a:ext cx="4063471" cy="663911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3600" b="1" i="1" dirty="0">
                <a:latin typeface="+mj-lt"/>
              </a:rPr>
              <a:t>an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đ</a:t>
            </a:r>
            <a:r>
              <a:rPr lang="en-US" sz="3600" b="1" i="1" dirty="0" err="1">
                <a:latin typeface="+mj-lt"/>
              </a:rPr>
              <a:t>oàn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3600" b="1" i="1" dirty="0" err="1">
                <a:latin typeface="+mj-lt"/>
              </a:rPr>
              <a:t>ết</a:t>
            </a:r>
            <a:endParaRPr lang="en-US" sz="3600" b="1" i="1" dirty="0">
              <a:latin typeface="+mj-lt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155529" y="5115167"/>
            <a:ext cx="5688859" cy="663911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600" b="1" i="1" dirty="0">
                <a:latin typeface="+mj-lt"/>
              </a:rPr>
              <a:t>ot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3600" b="1" i="1" dirty="0" err="1">
                <a:latin typeface="+mj-lt"/>
              </a:rPr>
              <a:t>ết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đ</a:t>
            </a:r>
            <a:r>
              <a:rPr lang="en-US" sz="3600" b="1" i="1" dirty="0" err="1">
                <a:latin typeface="+mj-lt"/>
              </a:rPr>
              <a:t>oàn</a:t>
            </a:r>
            <a:endParaRPr lang="en-US" sz="3600" b="1" i="1" dirty="0">
              <a:latin typeface="+mj-lt"/>
            </a:endParaRPr>
          </a:p>
        </p:txBody>
      </p:sp>
      <p:pic>
        <p:nvPicPr>
          <p:cNvPr id="44052" name="Picture 33" descr="TOAN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84" y="501766"/>
            <a:ext cx="1955545" cy="8463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0" descr="Parchment"/>
          <p:cNvSpPr txBox="1">
            <a:spLocks noChangeArrowheads="1"/>
          </p:cNvSpPr>
          <p:nvPr/>
        </p:nvSpPr>
        <p:spPr bwMode="auto">
          <a:xfrm>
            <a:off x="0" y="1"/>
            <a:ext cx="12190413" cy="586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08850" tIns="54425" rIns="108850" bIns="5442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100" b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TỈ SỐ LƯỢNG GIÁC CỦA GÓC NHỌN</a:t>
            </a:r>
            <a:endParaRPr lang="en-US" sz="3100" b="1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5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29" y="654202"/>
            <a:ext cx="3352364" cy="8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8" grpId="0"/>
      <p:bldP spid="27679" grpId="0"/>
      <p:bldP spid="276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34234" y="686594"/>
            <a:ext cx="8431702" cy="848577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tam giaùc ABC vuoâng taïi A coù goùc C = </a:t>
            </a:r>
            <a:r>
              <a:rPr lang="en-US" alt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 . Haõy vieát tæ soá löôïng giaùc cuûa goùc .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918073" y="3521580"/>
            <a:ext cx="677245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FF0000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55544" y="686594"/>
            <a:ext cx="924862" cy="66391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?2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23271" y="1776824"/>
            <a:ext cx="2548135" cy="586967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en-US" sz="31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kumimoji="1" lang="en-US" altLang="en-US" sz="31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ptima" pitchFamily="2" charset="0"/>
              </a:rPr>
              <a:t>Baøi giaûi:</a:t>
            </a:r>
          </a:p>
        </p:txBody>
      </p:sp>
      <p:sp>
        <p:nvSpPr>
          <p:cNvPr id="29702" name="Arc 6"/>
          <p:cNvSpPr>
            <a:spLocks/>
          </p:cNvSpPr>
          <p:nvPr/>
        </p:nvSpPr>
        <p:spPr bwMode="auto">
          <a:xfrm rot="13885724">
            <a:off x="10364861" y="3672233"/>
            <a:ext cx="204834" cy="38306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656"/>
              <a:gd name="T2" fmla="*/ 21574 w 21600"/>
              <a:gd name="T3" fmla="*/ 22656 h 22656"/>
              <a:gd name="T4" fmla="*/ 0 w 21600"/>
              <a:gd name="T5" fmla="*/ 21600 h 2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5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2"/>
                  <a:pt x="21591" y="22304"/>
                  <a:pt x="21574" y="22656"/>
                </a:cubicBezTo>
              </a:path>
              <a:path w="21600" h="2265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2"/>
                  <a:pt x="21591" y="22304"/>
                  <a:pt x="21574" y="22656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lIns="108850" tIns="54425" rIns="108850" bIns="54425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7581578" y="4036048"/>
            <a:ext cx="360209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7573113" y="2159190"/>
            <a:ext cx="12698" cy="187685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7585810" y="2163953"/>
            <a:ext cx="3614796" cy="187209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598508" y="3788341"/>
            <a:ext cx="40634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8004855" y="3797868"/>
            <a:ext cx="0" cy="22865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128670" y="3878850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211210" y="1679654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1077925" y="3886994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>
                <a:solidFill>
                  <a:srgbClr val="0000FF"/>
                </a:solidFill>
              </a:rPr>
              <a:t>C</a:t>
            </a:r>
          </a:p>
        </p:txBody>
      </p: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1386237" y="2743994"/>
            <a:ext cx="2742843" cy="830454"/>
            <a:chOff x="528" y="1475"/>
            <a:chExt cx="1296" cy="523"/>
          </a:xfrm>
        </p:grpSpPr>
        <p:sp>
          <p:nvSpPr>
            <p:cNvPr id="46117" name="Text Box 16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  sin  = </a:t>
              </a:r>
              <a:endParaRPr lang="en-US" altLang="en-US">
                <a:sym typeface="Symbol" pitchFamily="18" charset="2"/>
              </a:endParaRPr>
            </a:p>
          </p:txBody>
        </p:sp>
        <p:grpSp>
          <p:nvGrpSpPr>
            <p:cNvPr id="46118" name="Group 17"/>
            <p:cNvGrpSpPr>
              <a:grpSpLocks/>
            </p:cNvGrpSpPr>
            <p:nvPr/>
          </p:nvGrpSpPr>
          <p:grpSpPr bwMode="auto">
            <a:xfrm>
              <a:off x="1061" y="1475"/>
              <a:ext cx="523" cy="523"/>
              <a:chOff x="1791" y="1488"/>
              <a:chExt cx="523" cy="523"/>
            </a:xfrm>
          </p:grpSpPr>
          <p:sp>
            <p:nvSpPr>
              <p:cNvPr id="46119" name="Text Box 18"/>
              <p:cNvSpPr txBox="1">
                <a:spLocks noChangeArrowheads="1"/>
              </p:cNvSpPr>
              <p:nvPr/>
            </p:nvSpPr>
            <p:spPr bwMode="auto">
              <a:xfrm>
                <a:off x="1827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BC</a:t>
                </a:r>
              </a:p>
            </p:txBody>
          </p:sp>
          <p:sp>
            <p:nvSpPr>
              <p:cNvPr id="46120" name="Line 19"/>
              <p:cNvSpPr>
                <a:spLocks noChangeShapeType="1"/>
              </p:cNvSpPr>
              <p:nvPr/>
            </p:nvSpPr>
            <p:spPr bwMode="auto">
              <a:xfrm flipV="1">
                <a:off x="1791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74072" y="2265887"/>
            <a:ext cx="3961884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00000"/>
                </a:solidFill>
              </a:rPr>
              <a:t>Khi goùc C = </a:t>
            </a:r>
            <a:r>
              <a:rPr lang="en-US" altLang="en-US" b="1" i="1">
                <a:solidFill>
                  <a:srgbClr val="C00000"/>
                </a:solidFill>
                <a:sym typeface="Symbol" pitchFamily="18" charset="2"/>
              </a:rPr>
              <a:t>  thì:</a:t>
            </a:r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1339676" y="3589940"/>
            <a:ext cx="2742843" cy="830454"/>
            <a:chOff x="528" y="1475"/>
            <a:chExt cx="1296" cy="523"/>
          </a:xfrm>
        </p:grpSpPr>
        <p:sp>
          <p:nvSpPr>
            <p:cNvPr id="46113" name="Text Box 22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  cos  = </a:t>
              </a:r>
              <a:endParaRPr lang="en-US" altLang="en-US">
                <a:sym typeface="Symbol" pitchFamily="18" charset="2"/>
              </a:endParaRPr>
            </a:p>
          </p:txBody>
        </p:sp>
        <p:grpSp>
          <p:nvGrpSpPr>
            <p:cNvPr id="46114" name="Group 23"/>
            <p:cNvGrpSpPr>
              <a:grpSpLocks/>
            </p:cNvGrpSpPr>
            <p:nvPr/>
          </p:nvGrpSpPr>
          <p:grpSpPr bwMode="auto">
            <a:xfrm>
              <a:off x="1119" y="1475"/>
              <a:ext cx="390" cy="523"/>
              <a:chOff x="1849" y="1488"/>
              <a:chExt cx="390" cy="523"/>
            </a:xfrm>
          </p:grpSpPr>
          <p:sp>
            <p:nvSpPr>
              <p:cNvPr id="46115" name="Text Box 24"/>
              <p:cNvSpPr txBox="1">
                <a:spLocks noChangeArrowheads="1"/>
              </p:cNvSpPr>
              <p:nvPr/>
            </p:nvSpPr>
            <p:spPr bwMode="auto">
              <a:xfrm>
                <a:off x="1885" y="1488"/>
                <a:ext cx="34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BC</a:t>
                </a:r>
              </a:p>
            </p:txBody>
          </p:sp>
          <p:sp>
            <p:nvSpPr>
              <p:cNvPr id="46116" name="Line 25"/>
              <p:cNvSpPr>
                <a:spLocks noChangeShapeType="1"/>
              </p:cNvSpPr>
              <p:nvPr/>
            </p:nvSpPr>
            <p:spPr bwMode="auto">
              <a:xfrm flipV="1">
                <a:off x="1849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1261369" y="4428140"/>
            <a:ext cx="2742843" cy="830454"/>
            <a:chOff x="528" y="1475"/>
            <a:chExt cx="1296" cy="523"/>
          </a:xfrm>
        </p:grpSpPr>
        <p:sp>
          <p:nvSpPr>
            <p:cNvPr id="46109" name="Text Box 27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   tan  = </a:t>
              </a:r>
              <a:endParaRPr lang="en-US" altLang="en-US">
                <a:sym typeface="Symbol" pitchFamily="18" charset="2"/>
              </a:endParaRPr>
            </a:p>
          </p:txBody>
        </p:sp>
        <p:grpSp>
          <p:nvGrpSpPr>
            <p:cNvPr id="46110" name="Group 28"/>
            <p:cNvGrpSpPr>
              <a:grpSpLocks/>
            </p:cNvGrpSpPr>
            <p:nvPr/>
          </p:nvGrpSpPr>
          <p:grpSpPr bwMode="auto">
            <a:xfrm>
              <a:off x="1156" y="1475"/>
              <a:ext cx="523" cy="523"/>
              <a:chOff x="1886" y="1488"/>
              <a:chExt cx="523" cy="523"/>
            </a:xfrm>
          </p:grpSpPr>
          <p:sp>
            <p:nvSpPr>
              <p:cNvPr id="46111" name="Text Box 29"/>
              <p:cNvSpPr txBox="1">
                <a:spLocks noChangeArrowheads="1"/>
              </p:cNvSpPr>
              <p:nvPr/>
            </p:nvSpPr>
            <p:spPr bwMode="auto">
              <a:xfrm>
                <a:off x="1922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</a:p>
            </p:txBody>
          </p:sp>
          <p:sp>
            <p:nvSpPr>
              <p:cNvPr id="46112" name="Line 30"/>
              <p:cNvSpPr>
                <a:spLocks noChangeShapeType="1"/>
              </p:cNvSpPr>
              <p:nvPr/>
            </p:nvSpPr>
            <p:spPr bwMode="auto">
              <a:xfrm flipV="1">
                <a:off x="1886" y="1750"/>
                <a:ext cx="362" cy="1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1371163" y="5258594"/>
            <a:ext cx="2742843" cy="830454"/>
            <a:chOff x="528" y="1475"/>
            <a:chExt cx="1296" cy="523"/>
          </a:xfrm>
        </p:grpSpPr>
        <p:sp>
          <p:nvSpPr>
            <p:cNvPr id="46105" name="Text Box 32"/>
            <p:cNvSpPr txBox="1">
              <a:spLocks noChangeArrowheads="1"/>
            </p:cNvSpPr>
            <p:nvPr/>
          </p:nvSpPr>
          <p:spPr bwMode="auto">
            <a:xfrm>
              <a:off x="528" y="157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 cot  = </a:t>
              </a:r>
              <a:endParaRPr lang="en-US" altLang="en-US">
                <a:sym typeface="Symbol" pitchFamily="18" charset="2"/>
              </a:endParaRPr>
            </a:p>
          </p:txBody>
        </p:sp>
        <p:grpSp>
          <p:nvGrpSpPr>
            <p:cNvPr id="46106" name="Group 33"/>
            <p:cNvGrpSpPr>
              <a:grpSpLocks/>
            </p:cNvGrpSpPr>
            <p:nvPr/>
          </p:nvGrpSpPr>
          <p:grpSpPr bwMode="auto">
            <a:xfrm>
              <a:off x="1110" y="1475"/>
              <a:ext cx="390" cy="523"/>
              <a:chOff x="1840" y="1488"/>
              <a:chExt cx="390" cy="523"/>
            </a:xfrm>
          </p:grpSpPr>
          <p:sp>
            <p:nvSpPr>
              <p:cNvPr id="46107" name="Text Box 34"/>
              <p:cNvSpPr txBox="1">
                <a:spLocks noChangeArrowheads="1"/>
              </p:cNvSpPr>
              <p:nvPr/>
            </p:nvSpPr>
            <p:spPr bwMode="auto">
              <a:xfrm>
                <a:off x="1870" y="1488"/>
                <a:ext cx="356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</a:p>
            </p:txBody>
          </p:sp>
          <p:sp>
            <p:nvSpPr>
              <p:cNvPr id="46108" name="Line 35"/>
              <p:cNvSpPr>
                <a:spLocks noChangeShapeType="1"/>
              </p:cNvSpPr>
              <p:nvPr/>
            </p:nvSpPr>
            <p:spPr bwMode="auto">
              <a:xfrm flipV="1">
                <a:off x="1840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32" name="Line 36"/>
          <p:cNvSpPr>
            <a:spLocks noChangeShapeType="1"/>
          </p:cNvSpPr>
          <p:nvPr/>
        </p:nvSpPr>
        <p:spPr bwMode="auto">
          <a:xfrm flipH="1" flipV="1">
            <a:off x="7568880" y="2159190"/>
            <a:ext cx="12698" cy="187685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7581577" y="2168717"/>
            <a:ext cx="3614796" cy="187209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7568879" y="4036048"/>
            <a:ext cx="36020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40" name="Text Box 40" descr="Parchment"/>
          <p:cNvSpPr txBox="1">
            <a:spLocks noChangeArrowheads="1"/>
          </p:cNvSpPr>
          <p:nvPr/>
        </p:nvSpPr>
        <p:spPr bwMode="auto">
          <a:xfrm>
            <a:off x="74280" y="1"/>
            <a:ext cx="12041854" cy="586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08850" tIns="54425" rIns="108850" bIns="544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1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TỈ SỐ LƯỢNG GIÁC CỦA GÓC NHỌN</a:t>
            </a:r>
            <a:endParaRPr lang="en-US" sz="31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1693" y="4489212"/>
            <a:ext cx="18549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i="1" u="sng">
                <a:solidFill>
                  <a:srgbClr val="002060"/>
                </a:solidFill>
              </a:rPr>
              <a:t>Nhaän xeùt</a:t>
            </a:r>
            <a:r>
              <a:rPr lang="en-US" altLang="en-US" b="1" i="1">
                <a:solidFill>
                  <a:srgbClr val="002060"/>
                </a:solidFill>
              </a:rPr>
              <a:t>:</a:t>
            </a:r>
            <a:r>
              <a:rPr lang="en-US" altLang="en-US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4006" y="5090329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b="1" i="1">
                <a:solidFill>
                  <a:srgbClr val="002060"/>
                </a:solidFill>
              </a:rPr>
              <a:t>Caùc tæ soá löôïng giaùc cuûa moät goùc nhoïn (</a:t>
            </a:r>
            <a:r>
              <a:rPr lang="en-US" altLang="en-US" sz="2400" b="1" i="1">
                <a:solidFill>
                  <a:srgbClr val="002060"/>
                </a:solidFill>
                <a:sym typeface="Symbol" pitchFamily="18" charset="2"/>
              </a:rPr>
              <a:t> &lt; 90) </a:t>
            </a:r>
            <a:r>
              <a:rPr lang="en-US" altLang="en-US" sz="2400" b="1" i="1">
                <a:solidFill>
                  <a:srgbClr val="002060"/>
                </a:solidFill>
              </a:rPr>
              <a:t>luoân luoân </a:t>
            </a:r>
            <a:r>
              <a:rPr lang="en-US" altLang="en-US" sz="2400" b="1" i="1">
                <a:solidFill>
                  <a:srgbClr val="FF0000"/>
                </a:solidFill>
              </a:rPr>
              <a:t>döông</a:t>
            </a:r>
            <a:r>
              <a:rPr lang="en-US" altLang="en-US" sz="2400" b="1" i="1">
                <a:solidFill>
                  <a:srgbClr val="002060"/>
                </a:solidFill>
              </a:rPr>
              <a:t>. Hôn nöõa, ta coù : 		sin</a:t>
            </a:r>
            <a:r>
              <a:rPr lang="en-US" altLang="en-US" sz="2400" b="1" i="1">
                <a:solidFill>
                  <a:srgbClr val="002060"/>
                </a:solidFill>
                <a:sym typeface="Symbol" pitchFamily="18" charset="2"/>
              </a:rPr>
              <a:t> &lt; 1  </a:t>
            </a:r>
            <a:br>
              <a:rPr lang="en-US" altLang="en-US" sz="2400" b="1" i="1">
                <a:solidFill>
                  <a:srgbClr val="002060"/>
                </a:solidFill>
                <a:sym typeface="Symbol" pitchFamily="18" charset="2"/>
              </a:rPr>
            </a:br>
            <a:r>
              <a:rPr lang="en-US" altLang="en-US" sz="2400" b="1" i="1">
                <a:solidFill>
                  <a:srgbClr val="002060"/>
                </a:solidFill>
                <a:sym typeface="Symbol" pitchFamily="18" charset="2"/>
              </a:rPr>
              <a:t>					cos &lt;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280" y="1535171"/>
            <a:ext cx="9843793" cy="65823"/>
            <a:chOff x="74280" y="1535171"/>
            <a:chExt cx="9843793" cy="65823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74280" y="1535171"/>
              <a:ext cx="984379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4280" y="1600994"/>
              <a:ext cx="984379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3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3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1" presetID="35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35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1" grpId="0" autoUpdateAnimBg="0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/>
      <p:bldP spid="29709" grpId="0"/>
      <p:bldP spid="29710" grpId="0"/>
      <p:bldP spid="29716" grpId="0"/>
      <p:bldP spid="29732" grpId="0" animBg="1"/>
      <p:bldP spid="29732" grpId="1" animBg="1"/>
      <p:bldP spid="29732" grpId="2" animBg="1"/>
      <p:bldP spid="29732" grpId="3" animBg="1"/>
      <p:bldP spid="29732" grpId="4" animBg="1"/>
      <p:bldP spid="29732" grpId="5" animBg="1"/>
      <p:bldP spid="29733" grpId="0" animBg="1"/>
      <p:bldP spid="29733" grpId="1" animBg="1"/>
      <p:bldP spid="29733" grpId="2" animBg="1"/>
      <p:bldP spid="29733" grpId="3" animBg="1"/>
      <p:bldP spid="29734" grpId="0" animBg="1"/>
      <p:bldP spid="29734" grpId="1" animBg="1"/>
      <p:bldP spid="29734" grpId="2" animBg="1"/>
      <p:bldP spid="29734" grpId="3" animBg="1"/>
      <p:bldP spid="29734" grpId="4" animBg="1"/>
      <p:bldP spid="29734" grpId="5" animBg="1"/>
      <p:bldP spid="2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09006" y="762794"/>
            <a:ext cx="8431702" cy="479245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Haõy tính caùc tæ soá löôïng giaùc cuûa goùc B trong hình 15.</a:t>
            </a:r>
            <a:endParaRPr lang="en-US" alt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048903" y="3736587"/>
            <a:ext cx="88041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45</a:t>
            </a:r>
            <a:r>
              <a:rPr lang="en-US" altLang="en-US" b="1" i="1">
                <a:solidFill>
                  <a:srgbClr val="FF00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74083" y="762794"/>
            <a:ext cx="1358723" cy="55399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2800" b="1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Ví duï 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06347" y="1829594"/>
            <a:ext cx="2548135" cy="586967"/>
          </a:xfrm>
          <a:prstGeom prst="rect">
            <a:avLst/>
          </a:prstGeom>
          <a:noFill/>
          <a:ln>
            <a:noFill/>
          </a:ln>
          <a:effectLst/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en-US" sz="31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kumimoji="1" lang="en-US" altLang="en-US" sz="3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kumimoji="1" lang="en-US" altLang="en-US" sz="31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ptima" pitchFamily="2" charset="0"/>
              </a:rPr>
              <a:t>Baøi giaûi</a:t>
            </a:r>
            <a:r>
              <a:rPr kumimoji="1" lang="en-US" altLang="en-US" sz="31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ptima" pitchFamily="2" charset="0"/>
              </a:rPr>
              <a:t>:</a:t>
            </a:r>
          </a:p>
        </p:txBody>
      </p:sp>
      <p:sp>
        <p:nvSpPr>
          <p:cNvPr id="30726" name="Arc 6"/>
          <p:cNvSpPr>
            <a:spLocks/>
          </p:cNvSpPr>
          <p:nvPr/>
        </p:nvSpPr>
        <p:spPr bwMode="auto">
          <a:xfrm rot="14349474">
            <a:off x="10671874" y="3794618"/>
            <a:ext cx="227065" cy="40634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665 h 21600"/>
              <a:gd name="T4" fmla="*/ 0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</a:path>
              <a:path w="21400" h="21600" stroke="0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lIns="108850" tIns="54425" rIns="108850" bIns="54425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8747322" y="4174838"/>
            <a:ext cx="2594696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8738856" y="2431360"/>
            <a:ext cx="0" cy="175300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8734623" y="2421832"/>
            <a:ext cx="2601045" cy="174824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8751554" y="3944598"/>
            <a:ext cx="279364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9037268" y="3947774"/>
            <a:ext cx="0" cy="22865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271135" y="4089094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1312388" y="4003349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 b="1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8446795" y="1981994"/>
            <a:ext cx="656081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</a:t>
            </a:r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8228806" y="2982351"/>
            <a:ext cx="3062418" cy="2196021"/>
            <a:chOff x="3793" y="2225"/>
            <a:chExt cx="1447" cy="1383"/>
          </a:xfrm>
        </p:grpSpPr>
        <p:sp>
          <p:nvSpPr>
            <p:cNvPr id="47227" name="Text Box 16"/>
            <p:cNvSpPr txBox="1">
              <a:spLocks noChangeArrowheads="1"/>
            </p:cNvSpPr>
            <p:nvPr/>
          </p:nvSpPr>
          <p:spPr bwMode="auto">
            <a:xfrm>
              <a:off x="4256" y="3320"/>
              <a:ext cx="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Hình 15</a:t>
              </a:r>
            </a:p>
          </p:txBody>
        </p:sp>
        <p:sp>
          <p:nvSpPr>
            <p:cNvPr id="47228" name="Text Box 17"/>
            <p:cNvSpPr txBox="1">
              <a:spLocks noChangeArrowheads="1"/>
            </p:cNvSpPr>
            <p:nvPr/>
          </p:nvSpPr>
          <p:spPr bwMode="auto">
            <a:xfrm>
              <a:off x="3793" y="2225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47229" name="Text Box 18"/>
            <p:cNvSpPr txBox="1">
              <a:spLocks noChangeArrowheads="1"/>
            </p:cNvSpPr>
            <p:nvPr/>
          </p:nvSpPr>
          <p:spPr bwMode="auto">
            <a:xfrm>
              <a:off x="4433" y="2899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989806" y="3048794"/>
            <a:ext cx="912164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sinB   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913606" y="4115594"/>
            <a:ext cx="1041265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 cosB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989806" y="5106194"/>
            <a:ext cx="103279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tanB  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385183" y="2515394"/>
            <a:ext cx="1964011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2060"/>
                </a:solidFill>
              </a:rPr>
              <a:t>Ta coù</a:t>
            </a:r>
            <a:r>
              <a:rPr lang="en-US" altLang="en-US" b="1" i="1">
                <a:solidFill>
                  <a:srgbClr val="002060"/>
                </a:solidFill>
                <a:sym typeface="Symbol" pitchFamily="18" charset="2"/>
              </a:rPr>
              <a:t> :</a:t>
            </a:r>
          </a:p>
        </p:txBody>
      </p:sp>
      <p:sp>
        <p:nvSpPr>
          <p:cNvPr id="131" name="Text Box 40" descr="Parchment"/>
          <p:cNvSpPr txBox="1">
            <a:spLocks noChangeArrowheads="1"/>
          </p:cNvSpPr>
          <p:nvPr/>
        </p:nvSpPr>
        <p:spPr bwMode="auto">
          <a:xfrm>
            <a:off x="58201" y="1"/>
            <a:ext cx="12074011" cy="586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08850" tIns="54425" rIns="108850" bIns="544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1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TỈ SỐ LƯỢNG GIÁC CỦA GÓC NHỌN</a:t>
            </a:r>
            <a:endParaRPr lang="en-US" sz="31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8570" y="1600994"/>
            <a:ext cx="100592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151606" y="1677194"/>
            <a:ext cx="100592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9600406" y="762794"/>
            <a:ext cx="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9678660" y="838994"/>
            <a:ext cx="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36280"/>
              </p:ext>
            </p:extLst>
          </p:nvPr>
        </p:nvGraphicFramePr>
        <p:xfrm>
          <a:off x="9934159" y="2717548"/>
          <a:ext cx="923661" cy="62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" imgW="317160" imgH="215640" progId="Equation.DSMT4">
                  <p:embed/>
                </p:oleObj>
              </mc:Choice>
              <mc:Fallback>
                <p:oleObj name="Equation" r:id="rId5" imgW="317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4159" y="2717548"/>
                        <a:ext cx="923661" cy="62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173542"/>
              </p:ext>
            </p:extLst>
          </p:nvPr>
        </p:nvGraphicFramePr>
        <p:xfrm>
          <a:off x="1828006" y="2903768"/>
          <a:ext cx="938520" cy="90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006" y="2903768"/>
                        <a:ext cx="938520" cy="907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741909"/>
              </p:ext>
            </p:extLst>
          </p:nvPr>
        </p:nvGraphicFramePr>
        <p:xfrm>
          <a:off x="2809875" y="2921794"/>
          <a:ext cx="1084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9" imgW="469800" imgH="419040" progId="Equation.DSMT4">
                  <p:embed/>
                </p:oleObj>
              </mc:Choice>
              <mc:Fallback>
                <p:oleObj name="Equation" r:id="rId9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09875" y="2921794"/>
                        <a:ext cx="1084263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93905"/>
              </p:ext>
            </p:extLst>
          </p:nvPr>
        </p:nvGraphicFramePr>
        <p:xfrm>
          <a:off x="3909219" y="2834481"/>
          <a:ext cx="172878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1" imgW="749160" imgH="457200" progId="Equation.DSMT4">
                  <p:embed/>
                </p:oleObj>
              </mc:Choice>
              <mc:Fallback>
                <p:oleObj name="Equation" r:id="rId11" imgW="749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09219" y="2834481"/>
                        <a:ext cx="1728787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38390"/>
              </p:ext>
            </p:extLst>
          </p:nvPr>
        </p:nvGraphicFramePr>
        <p:xfrm>
          <a:off x="5714206" y="3101975"/>
          <a:ext cx="13192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3" imgW="571320" imgH="203040" progId="Equation.DSMT4">
                  <p:embed/>
                </p:oleObj>
              </mc:Choice>
              <mc:Fallback>
                <p:oleObj name="Equation" r:id="rId13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4206" y="3101975"/>
                        <a:ext cx="13192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95130"/>
              </p:ext>
            </p:extLst>
          </p:nvPr>
        </p:nvGraphicFramePr>
        <p:xfrm>
          <a:off x="1754188" y="3949700"/>
          <a:ext cx="9080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54188" y="3949700"/>
                        <a:ext cx="908050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49533"/>
              </p:ext>
            </p:extLst>
          </p:nvPr>
        </p:nvGraphicFramePr>
        <p:xfrm>
          <a:off x="2733675" y="3935413"/>
          <a:ext cx="1084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17" imgW="469800" imgH="419040" progId="Equation.DSMT4">
                  <p:embed/>
                </p:oleObj>
              </mc:Choice>
              <mc:Fallback>
                <p:oleObj name="Equation" r:id="rId17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33675" y="3935413"/>
                        <a:ext cx="1084263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35573"/>
              </p:ext>
            </p:extLst>
          </p:nvPr>
        </p:nvGraphicFramePr>
        <p:xfrm>
          <a:off x="3833019" y="3848100"/>
          <a:ext cx="172878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19" imgW="749160" imgH="457200" progId="Equation.DSMT4">
                  <p:embed/>
                </p:oleObj>
              </mc:Choice>
              <mc:Fallback>
                <p:oleObj name="Equation" r:id="rId19" imgW="749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33019" y="3848100"/>
                        <a:ext cx="1728787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04279"/>
              </p:ext>
            </p:extLst>
          </p:nvPr>
        </p:nvGraphicFramePr>
        <p:xfrm>
          <a:off x="5622925" y="4116388"/>
          <a:ext cx="1347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21" imgW="583920" imgH="203040" progId="Equation.DSMT4">
                  <p:embed/>
                </p:oleObj>
              </mc:Choice>
              <mc:Fallback>
                <p:oleObj name="Equation" r:id="rId21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2925" y="4116388"/>
                        <a:ext cx="134778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82506"/>
              </p:ext>
            </p:extLst>
          </p:nvPr>
        </p:nvGraphicFramePr>
        <p:xfrm>
          <a:off x="1739900" y="4949825"/>
          <a:ext cx="9366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23" imgW="406080" imgH="393480" progId="Equation.DSMT4">
                  <p:embed/>
                </p:oleObj>
              </mc:Choice>
              <mc:Fallback>
                <p:oleObj name="Equation" r:id="rId23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39900" y="4949825"/>
                        <a:ext cx="93662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21464"/>
              </p:ext>
            </p:extLst>
          </p:nvPr>
        </p:nvGraphicFramePr>
        <p:xfrm>
          <a:off x="2742406" y="4906963"/>
          <a:ext cx="10842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25" imgW="469800" imgH="393480" progId="Equation.DSMT4">
                  <p:embed/>
                </p:oleObj>
              </mc:Choice>
              <mc:Fallback>
                <p:oleObj name="Equation" r:id="rId25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42406" y="4906963"/>
                        <a:ext cx="108426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32058"/>
              </p:ext>
            </p:extLst>
          </p:nvPr>
        </p:nvGraphicFramePr>
        <p:xfrm>
          <a:off x="3964772" y="5106194"/>
          <a:ext cx="1347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27" imgW="583920" imgH="203040" progId="Equation.DSMT4">
                  <p:embed/>
                </p:oleObj>
              </mc:Choice>
              <mc:Fallback>
                <p:oleObj name="Equation" r:id="rId27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64772" y="5106194"/>
                        <a:ext cx="134778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27"/>
          <p:cNvSpPr txBox="1">
            <a:spLocks noChangeArrowheads="1"/>
          </p:cNvSpPr>
          <p:nvPr/>
        </p:nvSpPr>
        <p:spPr bwMode="auto">
          <a:xfrm>
            <a:off x="935420" y="5944394"/>
            <a:ext cx="103279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cotB  </a:t>
            </a:r>
            <a:endParaRPr lang="en-US" altLang="en-US">
              <a:sym typeface="Symbol" pitchFamily="18" charset="2"/>
            </a:endParaRP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48523"/>
              </p:ext>
            </p:extLst>
          </p:nvPr>
        </p:nvGraphicFramePr>
        <p:xfrm>
          <a:off x="1685514" y="5788025"/>
          <a:ext cx="9366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29" imgW="406080" imgH="393480" progId="Equation.DSMT4">
                  <p:embed/>
                </p:oleObj>
              </mc:Choice>
              <mc:Fallback>
                <p:oleObj name="Equation" r:id="rId29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85514" y="5788025"/>
                        <a:ext cx="93662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01095"/>
              </p:ext>
            </p:extLst>
          </p:nvPr>
        </p:nvGraphicFramePr>
        <p:xfrm>
          <a:off x="2688020" y="5745163"/>
          <a:ext cx="10842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31" imgW="469800" imgH="393480" progId="Equation.DSMT4">
                  <p:embed/>
                </p:oleObj>
              </mc:Choice>
              <mc:Fallback>
                <p:oleObj name="Equation" r:id="rId31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688020" y="5745163"/>
                        <a:ext cx="108426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62752"/>
              </p:ext>
            </p:extLst>
          </p:nvPr>
        </p:nvGraphicFramePr>
        <p:xfrm>
          <a:off x="3924300" y="5945188"/>
          <a:ext cx="1319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33" imgW="571320" imgH="203040" progId="Equation.DSMT4">
                  <p:embed/>
                </p:oleObj>
              </mc:Choice>
              <mc:Fallback>
                <p:oleObj name="Equation" r:id="rId33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924300" y="5945188"/>
                        <a:ext cx="131921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 autoUpdateAnimBg="0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/>
      <p:bldP spid="30733" grpId="0"/>
      <p:bldP spid="30734" grpId="0"/>
      <p:bldP spid="30745" grpId="0"/>
      <p:bldP spid="30746" grpId="0"/>
      <p:bldP spid="30747" grpId="0"/>
      <p:bldP spid="30753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56606" y="838994"/>
            <a:ext cx="7289378" cy="4792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Haõy tính caùc tæ soá löôïng giaùc cuûa goùc B trong hình 16.</a:t>
            </a:r>
            <a:endParaRPr lang="en-US" alt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277978" y="4922743"/>
            <a:ext cx="880419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60</a:t>
            </a:r>
            <a:r>
              <a:rPr lang="en-US" altLang="en-US" b="1" i="1">
                <a:solidFill>
                  <a:srgbClr val="FF00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98932" y="762794"/>
            <a:ext cx="1481474" cy="66391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2800" b="1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Ví duï 2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06347" y="1753394"/>
            <a:ext cx="2548135" cy="5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3100">
                <a:solidFill>
                  <a:srgbClr val="002060"/>
                </a:solidFill>
                <a:sym typeface="Symbol" pitchFamily="18" charset="2"/>
              </a:rPr>
              <a:t></a:t>
            </a:r>
            <a:r>
              <a:rPr kumimoji="1" lang="en-US" altLang="en-US" sz="3100" b="1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kumimoji="1" lang="en-US" altLang="en-US" sz="3100" b="1" i="1" u="sng">
                <a:solidFill>
                  <a:srgbClr val="002060"/>
                </a:solidFill>
                <a:latin typeface="VNI-Aptima" pitchFamily="2" charset="0"/>
              </a:rPr>
              <a:t>Baøi giaûi</a:t>
            </a:r>
            <a:r>
              <a:rPr kumimoji="1" lang="en-US" altLang="en-US" sz="3100" b="1" i="1">
                <a:solidFill>
                  <a:srgbClr val="002060"/>
                </a:solidFill>
                <a:latin typeface="VNI-Aptima" pitchFamily="2" charset="0"/>
              </a:rPr>
              <a:t>:</a:t>
            </a:r>
          </a:p>
        </p:txBody>
      </p:sp>
      <p:sp>
        <p:nvSpPr>
          <p:cNvPr id="31750" name="Arc 6"/>
          <p:cNvSpPr>
            <a:spLocks/>
          </p:cNvSpPr>
          <p:nvPr/>
        </p:nvSpPr>
        <p:spPr bwMode="auto">
          <a:xfrm rot="14349474">
            <a:off x="10939045" y="4985536"/>
            <a:ext cx="227065" cy="40634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665 h 21600"/>
              <a:gd name="T4" fmla="*/ 0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</a:path>
              <a:path w="21400" h="21600" stroke="0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lIns="108850" tIns="54425" rIns="108850" bIns="54425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817669" y="5380048"/>
            <a:ext cx="2594696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8749944" y="2394857"/>
            <a:ext cx="71957" cy="297407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8760526" y="2412324"/>
            <a:ext cx="2658187" cy="298360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8834599" y="5149807"/>
            <a:ext cx="279364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9120313" y="5143455"/>
            <a:ext cx="0" cy="22865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208148" y="5227613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1458925" y="5227613"/>
            <a:ext cx="656081" cy="6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 b="1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8377460" y="1905794"/>
            <a:ext cx="656081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</a:t>
            </a:r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9188036" y="3484135"/>
            <a:ext cx="2082529" cy="2916912"/>
            <a:chOff x="4207" y="1974"/>
            <a:chExt cx="984" cy="1837"/>
          </a:xfrm>
        </p:grpSpPr>
        <p:sp>
          <p:nvSpPr>
            <p:cNvPr id="48255" name="Text Box 16"/>
            <p:cNvSpPr txBox="1">
              <a:spLocks noChangeArrowheads="1"/>
            </p:cNvSpPr>
            <p:nvPr/>
          </p:nvSpPr>
          <p:spPr bwMode="auto">
            <a:xfrm>
              <a:off x="4207" y="3523"/>
              <a:ext cx="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Hình 16</a:t>
              </a:r>
            </a:p>
          </p:txBody>
        </p:sp>
        <p:sp>
          <p:nvSpPr>
            <p:cNvPr id="48256" name="Text Box 17"/>
            <p:cNvSpPr txBox="1">
              <a:spLocks noChangeArrowheads="1"/>
            </p:cNvSpPr>
            <p:nvPr/>
          </p:nvSpPr>
          <p:spPr bwMode="auto">
            <a:xfrm>
              <a:off x="4674" y="1974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2</a:t>
              </a:r>
              <a:r>
                <a:rPr lang="en-US" altLang="en-US" sz="3600" b="1" i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48257" name="Text Box 18"/>
            <p:cNvSpPr txBox="1">
              <a:spLocks noChangeArrowheads="1"/>
            </p:cNvSpPr>
            <p:nvPr/>
          </p:nvSpPr>
          <p:spPr bwMode="auto">
            <a:xfrm>
              <a:off x="4416" y="3168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385183" y="2362994"/>
            <a:ext cx="1964011" cy="4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2060"/>
                </a:solidFill>
              </a:rPr>
              <a:t>Ta coù</a:t>
            </a:r>
            <a:r>
              <a:rPr lang="en-US" altLang="en-US" b="1" i="1">
                <a:solidFill>
                  <a:srgbClr val="002060"/>
                </a:solidFill>
                <a:sym typeface="Symbol" pitchFamily="18" charset="2"/>
              </a:rPr>
              <a:t> :</a:t>
            </a:r>
          </a:p>
        </p:txBody>
      </p:sp>
      <p:sp>
        <p:nvSpPr>
          <p:cNvPr id="135" name="Text Box 40" descr="Parchment"/>
          <p:cNvSpPr txBox="1">
            <a:spLocks noChangeArrowheads="1"/>
          </p:cNvSpPr>
          <p:nvPr/>
        </p:nvSpPr>
        <p:spPr bwMode="auto">
          <a:xfrm>
            <a:off x="58201" y="1"/>
            <a:ext cx="12074011" cy="5869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08850" tIns="54425" rIns="108850" bIns="544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1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TỈ SỐ LƯỢNG GIÁC CỦA GÓC NHỌN</a:t>
            </a:r>
            <a:endParaRPr lang="en-US" sz="31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00528" y="1600994"/>
            <a:ext cx="95301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300528" y="1677194"/>
            <a:ext cx="97809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9345984" y="762794"/>
            <a:ext cx="0" cy="1350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9448006" y="762794"/>
            <a:ext cx="0" cy="1534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196712"/>
              </p:ext>
            </p:extLst>
          </p:nvPr>
        </p:nvGraphicFramePr>
        <p:xfrm>
          <a:off x="7901761" y="3511175"/>
          <a:ext cx="793038" cy="57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1761" y="3511175"/>
                        <a:ext cx="793038" cy="57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56854"/>
              </p:ext>
            </p:extLst>
          </p:nvPr>
        </p:nvGraphicFramePr>
        <p:xfrm>
          <a:off x="641350" y="2882900"/>
          <a:ext cx="1244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350" y="2882900"/>
                        <a:ext cx="1244600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91258"/>
              </p:ext>
            </p:extLst>
          </p:nvPr>
        </p:nvGraphicFramePr>
        <p:xfrm>
          <a:off x="1995490" y="2584903"/>
          <a:ext cx="10763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5490" y="2584903"/>
                        <a:ext cx="1076325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104302"/>
              </p:ext>
            </p:extLst>
          </p:nvPr>
        </p:nvGraphicFramePr>
        <p:xfrm>
          <a:off x="3101181" y="2515394"/>
          <a:ext cx="185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1" imgW="698400" imgH="431640" progId="Equation.DSMT4">
                  <p:embed/>
                </p:oleObj>
              </mc:Choice>
              <mc:Fallback>
                <p:oleObj name="Equation" r:id="rId11" imgW="698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01181" y="2515394"/>
                        <a:ext cx="18510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3099"/>
              </p:ext>
            </p:extLst>
          </p:nvPr>
        </p:nvGraphicFramePr>
        <p:xfrm>
          <a:off x="4938713" y="2820194"/>
          <a:ext cx="15128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3" imgW="571320" imgH="203040" progId="Equation.DSMT4">
                  <p:embed/>
                </p:oleObj>
              </mc:Choice>
              <mc:Fallback>
                <p:oleObj name="Equation" r:id="rId13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8713" y="2820194"/>
                        <a:ext cx="15128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67484"/>
              </p:ext>
            </p:extLst>
          </p:nvPr>
        </p:nvGraphicFramePr>
        <p:xfrm>
          <a:off x="592138" y="3977481"/>
          <a:ext cx="13128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15" imgW="495000" imgH="177480" progId="Equation.DSMT4">
                  <p:embed/>
                </p:oleObj>
              </mc:Choice>
              <mc:Fallback>
                <p:oleObj name="Equation" r:id="rId15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2138" y="3977481"/>
                        <a:ext cx="1312862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15819"/>
              </p:ext>
            </p:extLst>
          </p:nvPr>
        </p:nvGraphicFramePr>
        <p:xfrm>
          <a:off x="1995488" y="3679031"/>
          <a:ext cx="104298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17" imgW="393480" imgH="393480" progId="Equation.DSMT4">
                  <p:embed/>
                </p:oleObj>
              </mc:Choice>
              <mc:Fallback>
                <p:oleObj name="Equation" r:id="rId17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95488" y="3679031"/>
                        <a:ext cx="1042987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132364"/>
              </p:ext>
            </p:extLst>
          </p:nvPr>
        </p:nvGraphicFramePr>
        <p:xfrm>
          <a:off x="3199606" y="3658394"/>
          <a:ext cx="12795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9" imgW="482400" imgH="393480" progId="Equation.DSMT4">
                  <p:embed/>
                </p:oleObj>
              </mc:Choice>
              <mc:Fallback>
                <p:oleObj name="Equation" r:id="rId19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99606" y="3658394"/>
                        <a:ext cx="127952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72877"/>
              </p:ext>
            </p:extLst>
          </p:nvPr>
        </p:nvGraphicFramePr>
        <p:xfrm>
          <a:off x="4706938" y="3909219"/>
          <a:ext cx="1546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21" imgW="583920" imgH="203040" progId="Equation.DSMT4">
                  <p:embed/>
                </p:oleObj>
              </mc:Choice>
              <mc:Fallback>
                <p:oleObj name="Equation" r:id="rId21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06938" y="3909219"/>
                        <a:ext cx="15462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64475"/>
              </p:ext>
            </p:extLst>
          </p:nvPr>
        </p:nvGraphicFramePr>
        <p:xfrm>
          <a:off x="520700" y="5043488"/>
          <a:ext cx="12795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23" imgW="482400" imgH="177480" progId="Equation.DSMT4">
                  <p:embed/>
                </p:oleObj>
              </mc:Choice>
              <mc:Fallback>
                <p:oleObj name="Equation" r:id="rId23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0700" y="5043488"/>
                        <a:ext cx="12795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93453"/>
              </p:ext>
            </p:extLst>
          </p:nvPr>
        </p:nvGraphicFramePr>
        <p:xfrm>
          <a:off x="1892300" y="4745038"/>
          <a:ext cx="10763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25" imgW="406080" imgH="393480" progId="Equation.DSMT4">
                  <p:embed/>
                </p:oleObj>
              </mc:Choice>
              <mc:Fallback>
                <p:oleObj name="Equation" r:id="rId25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92300" y="4745038"/>
                        <a:ext cx="107632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44081"/>
              </p:ext>
            </p:extLst>
          </p:nvPr>
        </p:nvGraphicFramePr>
        <p:xfrm>
          <a:off x="2939256" y="4675188"/>
          <a:ext cx="1784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27" imgW="672840" imgH="431640" progId="Equation.DSMT4">
                  <p:embed/>
                </p:oleObj>
              </mc:Choice>
              <mc:Fallback>
                <p:oleObj name="Equation" r:id="rId27" imgW="672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39256" y="4675188"/>
                        <a:ext cx="17843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97837"/>
              </p:ext>
            </p:extLst>
          </p:nvPr>
        </p:nvGraphicFramePr>
        <p:xfrm>
          <a:off x="4777581" y="4976019"/>
          <a:ext cx="1546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29" imgW="583920" imgH="203040" progId="Equation.DSMT4">
                  <p:embed/>
                </p:oleObj>
              </mc:Choice>
              <mc:Fallback>
                <p:oleObj name="Equation" r:id="rId29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777581" y="4976019"/>
                        <a:ext cx="15462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811859"/>
              </p:ext>
            </p:extLst>
          </p:nvPr>
        </p:nvGraphicFramePr>
        <p:xfrm>
          <a:off x="530795" y="6011210"/>
          <a:ext cx="12795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31" imgW="482400" imgH="177480" progId="Equation.DSMT4">
                  <p:embed/>
                </p:oleObj>
              </mc:Choice>
              <mc:Fallback>
                <p:oleObj name="Equation" r:id="rId31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30795" y="6011210"/>
                        <a:ext cx="12795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75948"/>
              </p:ext>
            </p:extLst>
          </p:nvPr>
        </p:nvGraphicFramePr>
        <p:xfrm>
          <a:off x="1902395" y="5712760"/>
          <a:ext cx="10763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33" imgW="406080" imgH="393480" progId="Equation.DSMT4">
                  <p:embed/>
                </p:oleObj>
              </mc:Choice>
              <mc:Fallback>
                <p:oleObj name="Equation" r:id="rId33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902395" y="5712760"/>
                        <a:ext cx="107632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58973"/>
              </p:ext>
            </p:extLst>
          </p:nvPr>
        </p:nvGraphicFramePr>
        <p:xfrm>
          <a:off x="2997993" y="5608638"/>
          <a:ext cx="2792413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5" imgW="1054080" imgH="457200" progId="Equation.DSMT4">
                  <p:embed/>
                </p:oleObj>
              </mc:Choice>
              <mc:Fallback>
                <p:oleObj name="Equation" r:id="rId35" imgW="1054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997993" y="5608638"/>
                        <a:ext cx="2792413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99579"/>
              </p:ext>
            </p:extLst>
          </p:nvPr>
        </p:nvGraphicFramePr>
        <p:xfrm>
          <a:off x="5783263" y="5943600"/>
          <a:ext cx="15128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37" imgW="571320" imgH="203040" progId="Equation.DSMT4">
                  <p:embed/>
                </p:oleObj>
              </mc:Choice>
              <mc:Fallback>
                <p:oleObj name="Equation" r:id="rId37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783263" y="5943600"/>
                        <a:ext cx="15128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 autoUpdateAnimBg="0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/>
      <p:bldP spid="31757" grpId="0"/>
      <p:bldP spid="31758" grpId="0"/>
      <p:bldP spid="317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975FA-A1C3-4440-82AB-8656D4BE572A}"/>
              </a:ext>
            </a:extLst>
          </p:cNvPr>
          <p:cNvSpPr txBox="1"/>
          <p:nvPr/>
        </p:nvSpPr>
        <p:spPr>
          <a:xfrm>
            <a:off x="3580606" y="915194"/>
            <a:ext cx="4829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sz="3600" b="0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  <a:endParaRPr lang="en-US" sz="3600" b="0" i="0" u="none" strike="noStrike" kern="1200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658D9-B85D-4A0B-9CD6-7EB7DD0260E9}"/>
              </a:ext>
            </a:extLst>
          </p:cNvPr>
          <p:cNvSpPr txBox="1"/>
          <p:nvPr/>
        </p:nvSpPr>
        <p:spPr>
          <a:xfrm>
            <a:off x="1447006" y="1905794"/>
            <a:ext cx="10210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-VN" sz="3400" b="0" i="0" u="none" strike="noStrike" kern="1200" baseline="0" dirty="0">
                <a:solidFill>
                  <a:srgbClr val="1F497D"/>
                </a:solidFill>
                <a:latin typeface="Times New Roman" panose="02020603050405020304" pitchFamily="18" charset="0"/>
              </a:rPr>
              <a:t>Học thuộc định nghĩa tỉ số lượng giác của một góc nhọn</a:t>
            </a:r>
          </a:p>
          <a:p>
            <a:pPr marL="285750" indent="-285750" rtl="0">
              <a:buFontTx/>
              <a:buChar char="-"/>
            </a:pPr>
            <a:r>
              <a:rPr lang="vi-VN" sz="3400" b="0" i="0" u="none" strike="noStrike" kern="1200" baseline="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Làm </a:t>
            </a:r>
            <a:r>
              <a:rPr lang="vi-VN" sz="3400" b="0" i="0" u="none" strike="noStrike" kern="1200" baseline="0" dirty="0">
                <a:solidFill>
                  <a:srgbClr val="1F497D"/>
                </a:solidFill>
                <a:latin typeface="Times New Roman" panose="02020603050405020304" pitchFamily="18" charset="0"/>
              </a:rPr>
              <a:t>bài tập sách giáo khoa: </a:t>
            </a:r>
            <a:r>
              <a:rPr lang="vi-VN" sz="3400" b="0" i="0" u="none" strike="noStrike" kern="1200" baseline="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1</a:t>
            </a:r>
            <a:r>
              <a:rPr lang="en-US" sz="3400" b="0" i="0" u="none" strike="noStrike" kern="1200" baseline="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0</a:t>
            </a:r>
            <a:r>
              <a:rPr lang="vi-VN" sz="3400" b="0" i="0" u="none" strike="noStrike" kern="1200" baseline="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, 13</a:t>
            </a:r>
            <a:r>
              <a:rPr lang="vi-VN" sz="3400" b="0" i="0" u="none" strike="noStrike" kern="1200" baseline="0" dirty="0">
                <a:solidFill>
                  <a:srgbClr val="1F497D"/>
                </a:solidFill>
                <a:latin typeface="Times New Roman" panose="02020603050405020304" pitchFamily="18" charset="0"/>
              </a:rPr>
              <a:t>, 14  trang 76, 77</a:t>
            </a:r>
          </a:p>
          <a:p>
            <a:pPr marL="285750" indent="-285750" rtl="0">
              <a:buFontTx/>
              <a:buChar char="-"/>
            </a:pPr>
            <a:r>
              <a:rPr lang="vi-VN" sz="3400" dirty="0">
                <a:solidFill>
                  <a:srgbClr val="1F497D"/>
                </a:solidFill>
                <a:latin typeface="Times New Roman" panose="02020603050405020304" pitchFamily="18" charset="0"/>
              </a:rPr>
              <a:t>Chuẩn bị tiết sau 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: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Tỉ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số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giác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của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hai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góc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phụ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1F497D"/>
                </a:solidFill>
                <a:latin typeface="Times New Roman" panose="02020603050405020304" pitchFamily="18" charset="0"/>
              </a:rPr>
              <a:t>nhau</a:t>
            </a:r>
            <a:r>
              <a:rPr lang="en-US" sz="34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.</a:t>
            </a:r>
            <a:endParaRPr lang="en-US" sz="3400" b="0" i="0" u="none" strike="noStrike" kern="1200" baseline="0" dirty="0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chemeClr val="tx1"/>
          </a:solidFill>
          <a:headEnd type="none" w="med" len="med"/>
          <a:tailEnd type="triangl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671</Words>
  <Application>Microsoft Office PowerPoint</Application>
  <PresentationFormat>Custom</PresentationFormat>
  <Paragraphs>156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ＭＳ Ｐゴシック</vt:lpstr>
      <vt:lpstr>Wingdings</vt:lpstr>
      <vt:lpstr>Calibri</vt:lpstr>
      <vt:lpstr>Garamond</vt:lpstr>
      <vt:lpstr>VNI-Aptima</vt:lpstr>
      <vt:lpstr>Times New Roman</vt:lpstr>
      <vt:lpstr>Arial</vt:lpstr>
      <vt:lpstr>VNI-Times</vt:lpstr>
      <vt:lpstr>Symbol</vt:lpstr>
      <vt:lpstr>Blank Presentation</vt:lpstr>
      <vt:lpstr>Layers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DOAN NGOC DUNG</Manager>
  <Company>TRUONG THCS PHAM DINH 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THUC LUONG TRONG TAM GIAC VUONG</dc:title>
  <dc:subject>HINH HOC 9</dc:subject>
  <dc:creator>DOAN NGOC DUNG</dc:creator>
  <cp:lastModifiedBy>ADMIN</cp:lastModifiedBy>
  <cp:revision>624</cp:revision>
  <dcterms:created xsi:type="dcterms:W3CDTF">2005-12-11T16:10:25Z</dcterms:created>
  <dcterms:modified xsi:type="dcterms:W3CDTF">2021-10-05T07:39:46Z</dcterms:modified>
</cp:coreProperties>
</file>